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30.xml" ContentType="application/vnd.openxmlformats-officedocument.presentationml.notesSlide+xml"/>
  <Override PartName="/ppt/notesSlides/notesSlide36.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9.xml" ContentType="application/vnd.openxmlformats-officedocument.presentationml.notesSlide+xml"/>
  <Override PartName="/ppt/notesSlides/notesSlide34.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8.xml" ContentType="application/vnd.openxmlformats-officedocument.presentationml.notesSlide+xml"/>
  <Override PartName="/ppt/notesSlides/notesSlide35.xml" ContentType="application/vnd.openxmlformats-officedocument.presentationml.notesSlide+xml"/>
  <Override PartName="/ppt/notesSlides/notesSlide29.xml" ContentType="application/vnd.openxmlformats-officedocument.presentationml.notesSlide+xml"/>
  <Override PartName="/ppt/notesSlides/notesSlide3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3.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style3.xml" ContentType="application/vnd.ms-office.chart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2.xml" ContentType="application/vnd.openxmlformats-officedocument.presentationml.tags+xml"/>
  <Override PartName="/ppt/tags/tag1.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ppt/tags/tag13.xml" ContentType="application/vnd.openxmlformats-officedocument.presentationml.tags+xml"/>
  <Override PartName="/ppt/tags/tag11.xml" ContentType="application/vnd.openxmlformats-officedocument.presentationml.tags+xml"/>
  <Override PartName="/docProps/app.xml" ContentType="application/vnd.openxmlformats-officedocument.extended-properties+xml"/>
  <Override PartName="/ppt/tags/tag12.xml" ContentType="application/vnd.openxmlformats-officedocument.presentationml.tags+xml"/>
  <Override PartName="/ppt/tags/tag16.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49" r:id="rId2"/>
  </p:sldMasterIdLst>
  <p:notesMasterIdLst>
    <p:notesMasterId r:id="rId114"/>
  </p:notesMasterIdLst>
  <p:handoutMasterIdLst>
    <p:handoutMasterId r:id="rId115"/>
  </p:handoutMasterIdLst>
  <p:sldIdLst>
    <p:sldId id="659" r:id="rId3"/>
    <p:sldId id="677" r:id="rId4"/>
    <p:sldId id="948" r:id="rId5"/>
    <p:sldId id="949" r:id="rId6"/>
    <p:sldId id="950" r:id="rId7"/>
    <p:sldId id="970" r:id="rId8"/>
    <p:sldId id="971" r:id="rId9"/>
    <p:sldId id="972" r:id="rId10"/>
    <p:sldId id="959" r:id="rId11"/>
    <p:sldId id="963" r:id="rId12"/>
    <p:sldId id="964" r:id="rId13"/>
    <p:sldId id="965" r:id="rId14"/>
    <p:sldId id="966" r:id="rId15"/>
    <p:sldId id="1069" r:id="rId16"/>
    <p:sldId id="1070" r:id="rId17"/>
    <p:sldId id="951" r:id="rId18"/>
    <p:sldId id="952" r:id="rId19"/>
    <p:sldId id="953" r:id="rId20"/>
    <p:sldId id="954" r:id="rId21"/>
    <p:sldId id="955" r:id="rId22"/>
    <p:sldId id="956" r:id="rId23"/>
    <p:sldId id="957" r:id="rId24"/>
    <p:sldId id="958" r:id="rId25"/>
    <p:sldId id="961" r:id="rId26"/>
    <p:sldId id="962" r:id="rId27"/>
    <p:sldId id="975" r:id="rId28"/>
    <p:sldId id="978" r:id="rId29"/>
    <p:sldId id="976" r:id="rId30"/>
    <p:sldId id="980" r:id="rId31"/>
    <p:sldId id="983" r:id="rId32"/>
    <p:sldId id="984" r:id="rId33"/>
    <p:sldId id="985" r:id="rId34"/>
    <p:sldId id="986" r:id="rId35"/>
    <p:sldId id="987" r:id="rId36"/>
    <p:sldId id="995" r:id="rId37"/>
    <p:sldId id="1001" r:id="rId38"/>
    <p:sldId id="1002" r:id="rId39"/>
    <p:sldId id="988" r:id="rId40"/>
    <p:sldId id="989" r:id="rId41"/>
    <p:sldId id="993" r:id="rId42"/>
    <p:sldId id="1006" r:id="rId43"/>
    <p:sldId id="1007" r:id="rId44"/>
    <p:sldId id="1008" r:id="rId45"/>
    <p:sldId id="1009" r:id="rId46"/>
    <p:sldId id="1072" r:id="rId47"/>
    <p:sldId id="1010" r:id="rId48"/>
    <p:sldId id="1011" r:id="rId49"/>
    <p:sldId id="1073" r:id="rId50"/>
    <p:sldId id="1003" r:id="rId51"/>
    <p:sldId id="1004" r:id="rId52"/>
    <p:sldId id="1005" r:id="rId53"/>
    <p:sldId id="981" r:id="rId54"/>
    <p:sldId id="982" r:id="rId55"/>
    <p:sldId id="1012" r:id="rId56"/>
    <p:sldId id="1013" r:id="rId57"/>
    <p:sldId id="1014" r:id="rId58"/>
    <p:sldId id="1015" r:id="rId59"/>
    <p:sldId id="1016" r:id="rId60"/>
    <p:sldId id="1017" r:id="rId61"/>
    <p:sldId id="1018" r:id="rId62"/>
    <p:sldId id="1019" r:id="rId63"/>
    <p:sldId id="1020" r:id="rId64"/>
    <p:sldId id="1021" r:id="rId65"/>
    <p:sldId id="1022" r:id="rId66"/>
    <p:sldId id="1023" r:id="rId67"/>
    <p:sldId id="1024" r:id="rId68"/>
    <p:sldId id="1025" r:id="rId69"/>
    <p:sldId id="1026" r:id="rId70"/>
    <p:sldId id="1027" r:id="rId71"/>
    <p:sldId id="1028" r:id="rId72"/>
    <p:sldId id="1029" r:id="rId73"/>
    <p:sldId id="1030" r:id="rId74"/>
    <p:sldId id="1031" r:id="rId75"/>
    <p:sldId id="1074" r:id="rId76"/>
    <p:sldId id="1032" r:id="rId77"/>
    <p:sldId id="1033" r:id="rId78"/>
    <p:sldId id="1034" r:id="rId79"/>
    <p:sldId id="1035" r:id="rId80"/>
    <p:sldId id="1036" r:id="rId81"/>
    <p:sldId id="1037" r:id="rId82"/>
    <p:sldId id="1038" r:id="rId83"/>
    <p:sldId id="1039" r:id="rId84"/>
    <p:sldId id="1040" r:id="rId85"/>
    <p:sldId id="1041" r:id="rId86"/>
    <p:sldId id="1042" r:id="rId87"/>
    <p:sldId id="1043" r:id="rId88"/>
    <p:sldId id="1044" r:id="rId89"/>
    <p:sldId id="1045" r:id="rId90"/>
    <p:sldId id="1046" r:id="rId91"/>
    <p:sldId id="1047" r:id="rId92"/>
    <p:sldId id="1048" r:id="rId93"/>
    <p:sldId id="1049" r:id="rId94"/>
    <p:sldId id="1050" r:id="rId95"/>
    <p:sldId id="1051" r:id="rId96"/>
    <p:sldId id="1052" r:id="rId97"/>
    <p:sldId id="1053" r:id="rId98"/>
    <p:sldId id="1054" r:id="rId99"/>
    <p:sldId id="1055" r:id="rId100"/>
    <p:sldId id="1056" r:id="rId101"/>
    <p:sldId id="1057" r:id="rId102"/>
    <p:sldId id="1058" r:id="rId103"/>
    <p:sldId id="1059" r:id="rId104"/>
    <p:sldId id="1060" r:id="rId105"/>
    <p:sldId id="1061" r:id="rId106"/>
    <p:sldId id="1062" r:id="rId107"/>
    <p:sldId id="1063" r:id="rId108"/>
    <p:sldId id="1064" r:id="rId109"/>
    <p:sldId id="1065" r:id="rId110"/>
    <p:sldId id="1066" r:id="rId111"/>
    <p:sldId id="1067" r:id="rId112"/>
    <p:sldId id="1068" r:id="rId113"/>
  </p:sldIdLst>
  <p:sldSz cx="12192000" cy="6858000"/>
  <p:notesSz cx="7315200" cy="9601200"/>
  <p:custDataLst>
    <p:tags r:id="rId116"/>
  </p:custDataLst>
  <p:defaultTextStyle>
    <a:defPPr>
      <a:defRPr lang="ko-KR"/>
    </a:defPPr>
    <a:lvl1pPr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1pPr>
    <a:lvl2pPr marL="4572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2pPr>
    <a:lvl3pPr marL="9144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3pPr>
    <a:lvl4pPr marL="13716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4pPr>
    <a:lvl5pPr marL="1828800" algn="l" rtl="0" eaLnBrk="0" fontAlgn="base" hangingPunct="0">
      <a:spcBef>
        <a:spcPct val="0"/>
      </a:spcBef>
      <a:spcAft>
        <a:spcPct val="0"/>
      </a:spcAft>
      <a:defRPr kumimoji="1" sz="1400" kern="1200">
        <a:solidFill>
          <a:srgbClr val="2B3749"/>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6pPr>
    <a:lvl7pPr marL="27432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7pPr>
    <a:lvl8pPr marL="32004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8pPr>
    <a:lvl9pPr marL="3657600" algn="l" defTabSz="914400" rtl="0" eaLnBrk="1" latinLnBrk="1" hangingPunct="1">
      <a:defRPr kumimoji="1" sz="1400" kern="1200">
        <a:solidFill>
          <a:srgbClr val="2B3749"/>
        </a:solidFill>
        <a:latin typeface="맑은 고딕" panose="020B0503020000020004" pitchFamily="50" charset="-127"/>
        <a:ea typeface="맑은 고딕" panose="020B0503020000020004" pitchFamily="50" charset="-127"/>
        <a:cs typeface="+mn-cs"/>
      </a:defRPr>
    </a:lvl9pPr>
  </p:defaultTextStyle>
  <p:extLst>
    <p:ext uri="{EFAFB233-063F-42B5-8137-9DF3F51BA10A}">
      <p15:sldGuideLst xmlns:p15="http://schemas.microsoft.com/office/powerpoint/2012/main">
        <p15:guide id="1" orient="horz" pos="4088" userDrawn="1">
          <p15:clr>
            <a:srgbClr val="A4A3A4"/>
          </p15:clr>
        </p15:guide>
        <p15:guide id="2" orient="horz" pos="142" userDrawn="1">
          <p15:clr>
            <a:srgbClr val="A4A3A4"/>
          </p15:clr>
        </p15:guide>
        <p15:guide id="3" pos="212" userDrawn="1">
          <p15:clr>
            <a:srgbClr val="A4A3A4"/>
          </p15:clr>
        </p15:guide>
        <p15:guide id="4" pos="7468"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99"/>
    <a:srgbClr val="FFED9F"/>
    <a:srgbClr val="FFD700"/>
    <a:srgbClr val="00008B"/>
    <a:srgbClr val="F462C7"/>
    <a:srgbClr val="000000"/>
    <a:srgbClr val="99FDEC"/>
    <a:srgbClr val="F89EDC"/>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188" autoAdjust="0"/>
    <p:restoredTop sz="92683" autoAdjust="0"/>
  </p:normalViewPr>
  <p:slideViewPr>
    <p:cSldViewPr snapToObjects="1">
      <p:cViewPr varScale="1">
        <p:scale>
          <a:sx n="63" d="100"/>
          <a:sy n="63" d="100"/>
        </p:scale>
        <p:origin x="1084" y="64"/>
      </p:cViewPr>
      <p:guideLst>
        <p:guide orient="horz" pos="4088"/>
        <p:guide orient="horz" pos="142"/>
        <p:guide pos="212"/>
        <p:guide pos="7468"/>
      </p:guideLst>
    </p:cSldViewPr>
  </p:slideViewPr>
  <p:notesTextViewPr>
    <p:cViewPr>
      <p:scale>
        <a:sx n="3" d="2"/>
        <a:sy n="3" d="2"/>
      </p:scale>
      <p:origin x="0" y="0"/>
    </p:cViewPr>
  </p:notesTextViewPr>
  <p:sorterViewPr>
    <p:cViewPr>
      <p:scale>
        <a:sx n="75" d="100"/>
        <a:sy n="75" d="100"/>
      </p:scale>
      <p:origin x="0" y="0"/>
    </p:cViewPr>
  </p:sorterViewPr>
  <p:notesViewPr>
    <p:cSldViewPr snapToObjects="1">
      <p:cViewPr varScale="1">
        <p:scale>
          <a:sx n="86" d="100"/>
          <a:sy n="86" d="100"/>
        </p:scale>
        <p:origin x="3192" y="8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customXml" Target="../customXml/item3.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theme" Target="theme/theme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customXml" Target="../customXml/item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lineChart>
        <c:grouping val="standard"/>
        <c:varyColors val="0"/>
        <c:ser>
          <c:idx val="0"/>
          <c:order val="0"/>
          <c:tx>
            <c:strRef>
              <c:f>Sheet1!$A$2</c:f>
              <c:strCache>
                <c:ptCount val="1"/>
                <c:pt idx="0">
                  <c:v>A (speed)</c:v>
                </c:pt>
              </c:strCache>
            </c:strRef>
          </c:tx>
          <c:spPr>
            <a:ln w="28575" cap="rnd">
              <a:solidFill>
                <a:srgbClr val="00B050"/>
              </a:solidFill>
              <a:round/>
            </a:ln>
            <a:effectLst/>
          </c:spPr>
          <c:marker>
            <c:symbol val="none"/>
          </c:marker>
          <c:cat>
            <c:strRef>
              <c:f>Sheet1!$B$1:$C$1</c:f>
              <c:strCache>
                <c:ptCount val="2"/>
                <c:pt idx="0">
                  <c:v>Level 1</c:v>
                </c:pt>
                <c:pt idx="1">
                  <c:v>Level 2</c:v>
                </c:pt>
              </c:strCache>
            </c:strRef>
          </c:cat>
          <c:val>
            <c:numRef>
              <c:f>Sheet1!$B$2:$C$2</c:f>
              <c:numCache>
                <c:formatCode>General</c:formatCode>
                <c:ptCount val="2"/>
                <c:pt idx="0">
                  <c:v>25.62</c:v>
                </c:pt>
                <c:pt idx="1">
                  <c:v>24.92</c:v>
                </c:pt>
              </c:numCache>
            </c:numRef>
          </c:val>
          <c:smooth val="0"/>
          <c:extLst>
            <c:ext xmlns:c16="http://schemas.microsoft.com/office/drawing/2014/chart" uri="{C3380CC4-5D6E-409C-BE32-E72D297353CC}">
              <c16:uniqueId val="{00000000-5D93-43BE-8321-44C3A238B5EB}"/>
            </c:ext>
          </c:extLst>
        </c:ser>
        <c:dLbls>
          <c:showLegendKey val="0"/>
          <c:showVal val="0"/>
          <c:showCatName val="0"/>
          <c:showSerName val="0"/>
          <c:showPercent val="0"/>
          <c:showBubbleSize val="0"/>
        </c:dLbls>
        <c:smooth val="0"/>
        <c:axId val="270580312"/>
        <c:axId val="270577176"/>
      </c:lineChart>
      <c:catAx>
        <c:axId val="2705803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Levels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70577176"/>
        <c:crosses val="autoZero"/>
        <c:auto val="1"/>
        <c:lblAlgn val="ctr"/>
        <c:lblOffset val="100"/>
        <c:noMultiLvlLbl val="0"/>
      </c:catAx>
      <c:valAx>
        <c:axId val="270577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Grinding</a:t>
                </a:r>
                <a:r>
                  <a:rPr lang="en-IN" baseline="0" dirty="0"/>
                  <a:t> Ratio</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70580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solidFill>
        <a:schemeClr val="tx1"/>
      </a:solid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lineChart>
        <c:grouping val="standard"/>
        <c:varyColors val="0"/>
        <c:ser>
          <c:idx val="1"/>
          <c:order val="1"/>
          <c:tx>
            <c:strRef>
              <c:f>Sheet1!$A$3</c:f>
              <c:strCache>
                <c:ptCount val="1"/>
                <c:pt idx="0">
                  <c:v>B (feed rate)</c:v>
                </c:pt>
              </c:strCache>
            </c:strRef>
          </c:tx>
          <c:spPr>
            <a:ln w="28575" cap="rnd">
              <a:solidFill>
                <a:srgbClr val="FF0000"/>
              </a:solidFill>
              <a:round/>
            </a:ln>
            <a:effectLst/>
          </c:spPr>
          <c:marker>
            <c:symbol val="none"/>
          </c:marker>
          <c:cat>
            <c:strRef>
              <c:f>Sheet1!$B$1:$C$1</c:f>
              <c:strCache>
                <c:ptCount val="2"/>
                <c:pt idx="0">
                  <c:v>Level 1</c:v>
                </c:pt>
                <c:pt idx="1">
                  <c:v>Level 2</c:v>
                </c:pt>
              </c:strCache>
            </c:strRef>
          </c:cat>
          <c:val>
            <c:numRef>
              <c:f>Sheet1!$B$3:$C$3</c:f>
              <c:numCache>
                <c:formatCode>General</c:formatCode>
                <c:ptCount val="2"/>
                <c:pt idx="0">
                  <c:v>25.86</c:v>
                </c:pt>
                <c:pt idx="1">
                  <c:v>24.68</c:v>
                </c:pt>
              </c:numCache>
            </c:numRef>
          </c:val>
          <c:smooth val="0"/>
          <c:extLst>
            <c:ext xmlns:c16="http://schemas.microsoft.com/office/drawing/2014/chart" uri="{C3380CC4-5D6E-409C-BE32-E72D297353CC}">
              <c16:uniqueId val="{00000000-C8EA-40E5-9E98-203E77BCA0A5}"/>
            </c:ext>
          </c:extLst>
        </c:ser>
        <c:dLbls>
          <c:showLegendKey val="0"/>
          <c:showVal val="0"/>
          <c:showCatName val="0"/>
          <c:showSerName val="0"/>
          <c:showPercent val="0"/>
          <c:showBubbleSize val="0"/>
        </c:dLbls>
        <c:smooth val="0"/>
        <c:axId val="280390176"/>
        <c:axId val="280390568"/>
        <c:extLst>
          <c:ext xmlns:c15="http://schemas.microsoft.com/office/drawing/2012/chart" uri="{02D57815-91ED-43cb-92C2-25804820EDAC}">
            <c15:filteredLineSeries>
              <c15:ser>
                <c:idx val="0"/>
                <c:order val="0"/>
                <c:tx>
                  <c:strRef>
                    <c:extLst>
                      <c:ext uri="{02D57815-91ED-43cb-92C2-25804820EDAC}">
                        <c15:formulaRef>
                          <c15:sqref>Sheet1!$A$2</c15:sqref>
                        </c15:formulaRef>
                      </c:ext>
                    </c:extLst>
                    <c:strCache>
                      <c:ptCount val="1"/>
                      <c:pt idx="0">
                        <c:v>A (speed)</c:v>
                      </c:pt>
                    </c:strCache>
                  </c:strRef>
                </c:tx>
                <c:spPr>
                  <a:ln w="28575" cap="rnd">
                    <a:solidFill>
                      <a:srgbClr val="00B050"/>
                    </a:solidFill>
                    <a:round/>
                  </a:ln>
                  <a:effectLst/>
                </c:spPr>
                <c:marker>
                  <c:symbol val="none"/>
                </c:marker>
                <c:cat>
                  <c:strRef>
                    <c:extLst>
                      <c:ext uri="{02D57815-91ED-43cb-92C2-25804820EDAC}">
                        <c15:formulaRef>
                          <c15:sqref>Sheet1!$B$1:$C$1</c15:sqref>
                        </c15:formulaRef>
                      </c:ext>
                    </c:extLst>
                    <c:strCache>
                      <c:ptCount val="2"/>
                      <c:pt idx="0">
                        <c:v>Level 1</c:v>
                      </c:pt>
                      <c:pt idx="1">
                        <c:v>Level 2</c:v>
                      </c:pt>
                    </c:strCache>
                  </c:strRef>
                </c:cat>
                <c:val>
                  <c:numRef>
                    <c:extLst>
                      <c:ext uri="{02D57815-91ED-43cb-92C2-25804820EDAC}">
                        <c15:formulaRef>
                          <c15:sqref>Sheet1!$B$2:$C$2</c15:sqref>
                        </c15:formulaRef>
                      </c:ext>
                    </c:extLst>
                    <c:numCache>
                      <c:formatCode>General</c:formatCode>
                      <c:ptCount val="2"/>
                      <c:pt idx="0">
                        <c:v>25.62</c:v>
                      </c:pt>
                      <c:pt idx="1">
                        <c:v>24.92</c:v>
                      </c:pt>
                    </c:numCache>
                  </c:numRef>
                </c:val>
                <c:smooth val="0"/>
                <c:extLst>
                  <c:ext xmlns:c16="http://schemas.microsoft.com/office/drawing/2014/chart" uri="{C3380CC4-5D6E-409C-BE32-E72D297353CC}">
                    <c16:uniqueId val="{00000001-C8EA-40E5-9E98-203E77BCA0A5}"/>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Sheet1!$A$4</c15:sqref>
                        </c15:formulaRef>
                      </c:ext>
                    </c:extLst>
                    <c:strCache>
                      <c:ptCount val="1"/>
                      <c:pt idx="0">
                        <c:v>C (dept of cut)</c:v>
                      </c:pt>
                    </c:strCache>
                  </c:strRef>
                </c:tx>
                <c:spPr>
                  <a:ln w="28575" cap="rnd">
                    <a:solidFill>
                      <a:schemeClr val="tx1"/>
                    </a:solidFill>
                    <a:round/>
                  </a:ln>
                  <a:effectLst/>
                </c:spPr>
                <c:marker>
                  <c:symbol val="none"/>
                </c:marker>
                <c:cat>
                  <c:strRef>
                    <c:extLst xmlns:c15="http://schemas.microsoft.com/office/drawing/2012/chart">
                      <c:ext xmlns:c15="http://schemas.microsoft.com/office/drawing/2012/chart" uri="{02D57815-91ED-43cb-92C2-25804820EDAC}">
                        <c15:formulaRef>
                          <c15:sqref>Sheet1!$B$1:$C$1</c15:sqref>
                        </c15:formulaRef>
                      </c:ext>
                    </c:extLst>
                    <c:strCache>
                      <c:ptCount val="2"/>
                      <c:pt idx="0">
                        <c:v>Level 1</c:v>
                      </c:pt>
                      <c:pt idx="1">
                        <c:v>Level 2</c:v>
                      </c:pt>
                    </c:strCache>
                  </c:strRef>
                </c:cat>
                <c:val>
                  <c:numRef>
                    <c:extLst xmlns:c15="http://schemas.microsoft.com/office/drawing/2012/chart">
                      <c:ext xmlns:c15="http://schemas.microsoft.com/office/drawing/2012/chart" uri="{02D57815-91ED-43cb-92C2-25804820EDAC}">
                        <c15:formulaRef>
                          <c15:sqref>Sheet1!$B$4:$C$4</c15:sqref>
                        </c15:formulaRef>
                      </c:ext>
                    </c:extLst>
                    <c:numCache>
                      <c:formatCode>General</c:formatCode>
                      <c:ptCount val="2"/>
                      <c:pt idx="0">
                        <c:v>25.2</c:v>
                      </c:pt>
                      <c:pt idx="1">
                        <c:v>25.34</c:v>
                      </c:pt>
                    </c:numCache>
                  </c:numRef>
                </c:val>
                <c:smooth val="0"/>
                <c:extLst xmlns:c15="http://schemas.microsoft.com/office/drawing/2012/chart">
                  <c:ext xmlns:c16="http://schemas.microsoft.com/office/drawing/2014/chart" uri="{C3380CC4-5D6E-409C-BE32-E72D297353CC}">
                    <c16:uniqueId val="{00000002-C8EA-40E5-9E98-203E77BCA0A5}"/>
                  </c:ext>
                </c:extLst>
              </c15:ser>
            </c15:filteredLineSeries>
          </c:ext>
        </c:extLst>
      </c:lineChart>
      <c:catAx>
        <c:axId val="2803901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Levels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80390568"/>
        <c:crosses val="autoZero"/>
        <c:auto val="1"/>
        <c:lblAlgn val="ctr"/>
        <c:lblOffset val="100"/>
        <c:noMultiLvlLbl val="0"/>
      </c:catAx>
      <c:valAx>
        <c:axId val="280390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Grinding</a:t>
                </a:r>
                <a:r>
                  <a:rPr lang="en-IN" baseline="0" dirty="0"/>
                  <a:t> Ratio</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80390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solidFill>
        <a:schemeClr val="tx1"/>
      </a:solid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lineChart>
        <c:grouping val="standard"/>
        <c:varyColors val="0"/>
        <c:ser>
          <c:idx val="2"/>
          <c:order val="2"/>
          <c:tx>
            <c:strRef>
              <c:f>Sheet1!$A$4</c:f>
              <c:strCache>
                <c:ptCount val="1"/>
                <c:pt idx="0">
                  <c:v>C (dept of cut)</c:v>
                </c:pt>
              </c:strCache>
              <c:extLst xmlns:c15="http://schemas.microsoft.com/office/drawing/2012/chart"/>
            </c:strRef>
          </c:tx>
          <c:spPr>
            <a:ln w="28575" cap="rnd">
              <a:solidFill>
                <a:schemeClr val="tx1"/>
              </a:solidFill>
              <a:round/>
            </a:ln>
            <a:effectLst/>
          </c:spPr>
          <c:marker>
            <c:symbol val="none"/>
          </c:marker>
          <c:cat>
            <c:strRef>
              <c:f>Sheet1!$B$1:$C$1</c:f>
              <c:strCache>
                <c:ptCount val="2"/>
                <c:pt idx="0">
                  <c:v>Level 1</c:v>
                </c:pt>
                <c:pt idx="1">
                  <c:v>Level 2</c:v>
                </c:pt>
              </c:strCache>
              <c:extLst xmlns:c15="http://schemas.microsoft.com/office/drawing/2012/chart"/>
            </c:strRef>
          </c:cat>
          <c:val>
            <c:numRef>
              <c:f>Sheet1!$B$4:$C$4</c:f>
              <c:numCache>
                <c:formatCode>General</c:formatCode>
                <c:ptCount val="2"/>
                <c:pt idx="0">
                  <c:v>25.2</c:v>
                </c:pt>
                <c:pt idx="1">
                  <c:v>25.34</c:v>
                </c:pt>
              </c:numCache>
              <c:extLst xmlns:c15="http://schemas.microsoft.com/office/drawing/2012/chart"/>
            </c:numRef>
          </c:val>
          <c:smooth val="0"/>
          <c:extLst>
            <c:ext xmlns:c16="http://schemas.microsoft.com/office/drawing/2014/chart" uri="{C3380CC4-5D6E-409C-BE32-E72D297353CC}">
              <c16:uniqueId val="{00000000-AB64-4235-AEFF-9F7856AAE418}"/>
            </c:ext>
          </c:extLst>
        </c:ser>
        <c:dLbls>
          <c:showLegendKey val="0"/>
          <c:showVal val="0"/>
          <c:showCatName val="0"/>
          <c:showSerName val="0"/>
          <c:showPercent val="0"/>
          <c:showBubbleSize val="0"/>
        </c:dLbls>
        <c:smooth val="0"/>
        <c:axId val="390073208"/>
        <c:axId val="390070464"/>
        <c:extLst>
          <c:ext xmlns:c15="http://schemas.microsoft.com/office/drawing/2012/chart" uri="{02D57815-91ED-43cb-92C2-25804820EDAC}">
            <c15:filteredLineSeries>
              <c15:ser>
                <c:idx val="0"/>
                <c:order val="0"/>
                <c:tx>
                  <c:strRef>
                    <c:extLst>
                      <c:ext uri="{02D57815-91ED-43cb-92C2-25804820EDAC}">
                        <c15:formulaRef>
                          <c15:sqref>Sheet1!$A$2</c15:sqref>
                        </c15:formulaRef>
                      </c:ext>
                    </c:extLst>
                    <c:strCache>
                      <c:ptCount val="1"/>
                      <c:pt idx="0">
                        <c:v>A (speed)</c:v>
                      </c:pt>
                    </c:strCache>
                  </c:strRef>
                </c:tx>
                <c:spPr>
                  <a:ln w="28575" cap="rnd">
                    <a:solidFill>
                      <a:srgbClr val="00B050"/>
                    </a:solidFill>
                    <a:round/>
                  </a:ln>
                  <a:effectLst/>
                </c:spPr>
                <c:marker>
                  <c:symbol val="none"/>
                </c:marker>
                <c:cat>
                  <c:strRef>
                    <c:extLst>
                      <c:ext uri="{02D57815-91ED-43cb-92C2-25804820EDAC}">
                        <c15:formulaRef>
                          <c15:sqref>Sheet1!$B$1:$C$1</c15:sqref>
                        </c15:formulaRef>
                      </c:ext>
                    </c:extLst>
                    <c:strCache>
                      <c:ptCount val="2"/>
                      <c:pt idx="0">
                        <c:v>Level 1</c:v>
                      </c:pt>
                      <c:pt idx="1">
                        <c:v>Level 2</c:v>
                      </c:pt>
                    </c:strCache>
                  </c:strRef>
                </c:cat>
                <c:val>
                  <c:numRef>
                    <c:extLst>
                      <c:ext uri="{02D57815-91ED-43cb-92C2-25804820EDAC}">
                        <c15:formulaRef>
                          <c15:sqref>Sheet1!$B$2:$C$2</c15:sqref>
                        </c15:formulaRef>
                      </c:ext>
                    </c:extLst>
                    <c:numCache>
                      <c:formatCode>General</c:formatCode>
                      <c:ptCount val="2"/>
                      <c:pt idx="0">
                        <c:v>25.62</c:v>
                      </c:pt>
                      <c:pt idx="1">
                        <c:v>24.92</c:v>
                      </c:pt>
                    </c:numCache>
                  </c:numRef>
                </c:val>
                <c:smooth val="0"/>
                <c:extLst>
                  <c:ext xmlns:c16="http://schemas.microsoft.com/office/drawing/2014/chart" uri="{C3380CC4-5D6E-409C-BE32-E72D297353CC}">
                    <c16:uniqueId val="{00000001-AB64-4235-AEFF-9F7856AAE418}"/>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Sheet1!$A$3</c15:sqref>
                        </c15:formulaRef>
                      </c:ext>
                    </c:extLst>
                    <c:strCache>
                      <c:ptCount val="1"/>
                      <c:pt idx="0">
                        <c:v>B (feed rate)</c:v>
                      </c:pt>
                    </c:strCache>
                  </c:strRef>
                </c:tx>
                <c:spPr>
                  <a:ln w="28575" cap="rnd">
                    <a:solidFill>
                      <a:srgbClr val="FF0000"/>
                    </a:solidFill>
                    <a:round/>
                  </a:ln>
                  <a:effectLst/>
                </c:spPr>
                <c:marker>
                  <c:symbol val="none"/>
                </c:marker>
                <c:cat>
                  <c:strRef>
                    <c:extLst xmlns:c15="http://schemas.microsoft.com/office/drawing/2012/chart">
                      <c:ext xmlns:c15="http://schemas.microsoft.com/office/drawing/2012/chart" uri="{02D57815-91ED-43cb-92C2-25804820EDAC}">
                        <c15:formulaRef>
                          <c15:sqref>Sheet1!$B$1:$C$1</c15:sqref>
                        </c15:formulaRef>
                      </c:ext>
                    </c:extLst>
                    <c:strCache>
                      <c:ptCount val="2"/>
                      <c:pt idx="0">
                        <c:v>Level 1</c:v>
                      </c:pt>
                      <c:pt idx="1">
                        <c:v>Level 2</c:v>
                      </c:pt>
                    </c:strCache>
                  </c:strRef>
                </c:cat>
                <c:val>
                  <c:numRef>
                    <c:extLst xmlns:c15="http://schemas.microsoft.com/office/drawing/2012/chart">
                      <c:ext xmlns:c15="http://schemas.microsoft.com/office/drawing/2012/chart" uri="{02D57815-91ED-43cb-92C2-25804820EDAC}">
                        <c15:formulaRef>
                          <c15:sqref>Sheet1!$B$3:$C$3</c15:sqref>
                        </c15:formulaRef>
                      </c:ext>
                    </c:extLst>
                    <c:numCache>
                      <c:formatCode>General</c:formatCode>
                      <c:ptCount val="2"/>
                      <c:pt idx="0">
                        <c:v>25.86</c:v>
                      </c:pt>
                      <c:pt idx="1">
                        <c:v>24.68</c:v>
                      </c:pt>
                    </c:numCache>
                  </c:numRef>
                </c:val>
                <c:smooth val="0"/>
                <c:extLst xmlns:c15="http://schemas.microsoft.com/office/drawing/2012/chart">
                  <c:ext xmlns:c16="http://schemas.microsoft.com/office/drawing/2014/chart" uri="{C3380CC4-5D6E-409C-BE32-E72D297353CC}">
                    <c16:uniqueId val="{00000002-AB64-4235-AEFF-9F7856AAE418}"/>
                  </c:ext>
                </c:extLst>
              </c15:ser>
            </c15:filteredLineSeries>
          </c:ext>
        </c:extLst>
      </c:lineChart>
      <c:catAx>
        <c:axId val="3900732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Levels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90070464"/>
        <c:crosses val="autoZero"/>
        <c:auto val="1"/>
        <c:lblAlgn val="ctr"/>
        <c:lblOffset val="100"/>
        <c:noMultiLvlLbl val="0"/>
      </c:catAx>
      <c:valAx>
        <c:axId val="39007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Grinding</a:t>
                </a:r>
                <a:r>
                  <a:rPr lang="en-IN" baseline="0" dirty="0"/>
                  <a:t> Ratio</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90073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solidFill>
        <a:schemeClr val="tx1"/>
      </a:solid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lineChart>
        <c:grouping val="standard"/>
        <c:varyColors val="0"/>
        <c:ser>
          <c:idx val="0"/>
          <c:order val="0"/>
          <c:tx>
            <c:strRef>
              <c:f>Sheet1!$A$2</c:f>
              <c:strCache>
                <c:ptCount val="1"/>
                <c:pt idx="0">
                  <c:v>A (speed)</c:v>
                </c:pt>
              </c:strCache>
              <c:extLst xmlns:c15="http://schemas.microsoft.com/office/drawing/2012/chart"/>
            </c:strRef>
          </c:tx>
          <c:spPr>
            <a:ln w="28575" cap="rnd">
              <a:solidFill>
                <a:srgbClr val="00B050"/>
              </a:solidFill>
              <a:round/>
            </a:ln>
            <a:effectLst/>
          </c:spPr>
          <c:marker>
            <c:symbol val="none"/>
          </c:marker>
          <c:cat>
            <c:strRef>
              <c:f>Sheet1!$B$1:$C$1</c:f>
              <c:strCache>
                <c:ptCount val="2"/>
                <c:pt idx="0">
                  <c:v>Level 1</c:v>
                </c:pt>
                <c:pt idx="1">
                  <c:v>Level 2</c:v>
                </c:pt>
              </c:strCache>
              <c:extLst xmlns:c15="http://schemas.microsoft.com/office/drawing/2012/chart"/>
            </c:strRef>
          </c:cat>
          <c:val>
            <c:numRef>
              <c:f>Sheet1!$B$2:$C$2</c:f>
              <c:numCache>
                <c:formatCode>General</c:formatCode>
                <c:ptCount val="2"/>
                <c:pt idx="0">
                  <c:v>25.62</c:v>
                </c:pt>
                <c:pt idx="1">
                  <c:v>24.92</c:v>
                </c:pt>
              </c:numCache>
              <c:extLst xmlns:c15="http://schemas.microsoft.com/office/drawing/2012/chart"/>
            </c:numRef>
          </c:val>
          <c:smooth val="0"/>
          <c:extLst>
            <c:ext xmlns:c16="http://schemas.microsoft.com/office/drawing/2014/chart" uri="{C3380CC4-5D6E-409C-BE32-E72D297353CC}">
              <c16:uniqueId val="{00000000-FE8B-4344-9A97-9282B15F0EED}"/>
            </c:ext>
          </c:extLst>
        </c:ser>
        <c:ser>
          <c:idx val="1"/>
          <c:order val="1"/>
          <c:tx>
            <c:strRef>
              <c:f>Sheet1!$A$3</c:f>
              <c:strCache>
                <c:ptCount val="1"/>
                <c:pt idx="0">
                  <c:v>B (feed rate)</c:v>
                </c:pt>
              </c:strCache>
              <c:extLst xmlns:c15="http://schemas.microsoft.com/office/drawing/2012/chart"/>
            </c:strRef>
          </c:tx>
          <c:spPr>
            <a:ln w="28575" cap="rnd">
              <a:solidFill>
                <a:srgbClr val="FF0000"/>
              </a:solidFill>
              <a:round/>
            </a:ln>
            <a:effectLst/>
          </c:spPr>
          <c:marker>
            <c:symbol val="none"/>
          </c:marker>
          <c:cat>
            <c:strRef>
              <c:f>Sheet1!$B$1:$C$1</c:f>
              <c:strCache>
                <c:ptCount val="2"/>
                <c:pt idx="0">
                  <c:v>Level 1</c:v>
                </c:pt>
                <c:pt idx="1">
                  <c:v>Level 2</c:v>
                </c:pt>
              </c:strCache>
              <c:extLst xmlns:c15="http://schemas.microsoft.com/office/drawing/2012/chart"/>
            </c:strRef>
          </c:cat>
          <c:val>
            <c:numRef>
              <c:f>Sheet1!$B$3:$C$3</c:f>
              <c:numCache>
                <c:formatCode>General</c:formatCode>
                <c:ptCount val="2"/>
                <c:pt idx="0">
                  <c:v>25.86</c:v>
                </c:pt>
                <c:pt idx="1">
                  <c:v>24.68</c:v>
                </c:pt>
              </c:numCache>
              <c:extLst xmlns:c15="http://schemas.microsoft.com/office/drawing/2012/chart"/>
            </c:numRef>
          </c:val>
          <c:smooth val="0"/>
          <c:extLst>
            <c:ext xmlns:c16="http://schemas.microsoft.com/office/drawing/2014/chart" uri="{C3380CC4-5D6E-409C-BE32-E72D297353CC}">
              <c16:uniqueId val="{00000001-FE8B-4344-9A97-9282B15F0EED}"/>
            </c:ext>
          </c:extLst>
        </c:ser>
        <c:ser>
          <c:idx val="2"/>
          <c:order val="2"/>
          <c:tx>
            <c:strRef>
              <c:f>Sheet1!$A$4</c:f>
              <c:strCache>
                <c:ptCount val="1"/>
                <c:pt idx="0">
                  <c:v>C (dept of cut)</c:v>
                </c:pt>
              </c:strCache>
              <c:extLst xmlns:c15="http://schemas.microsoft.com/office/drawing/2012/chart"/>
            </c:strRef>
          </c:tx>
          <c:spPr>
            <a:ln w="28575" cap="rnd">
              <a:solidFill>
                <a:schemeClr val="tx1"/>
              </a:solidFill>
              <a:round/>
            </a:ln>
            <a:effectLst/>
          </c:spPr>
          <c:marker>
            <c:symbol val="none"/>
          </c:marker>
          <c:cat>
            <c:strRef>
              <c:f>Sheet1!$B$1:$C$1</c:f>
              <c:strCache>
                <c:ptCount val="2"/>
                <c:pt idx="0">
                  <c:v>Level 1</c:v>
                </c:pt>
                <c:pt idx="1">
                  <c:v>Level 2</c:v>
                </c:pt>
              </c:strCache>
              <c:extLst xmlns:c15="http://schemas.microsoft.com/office/drawing/2012/chart"/>
            </c:strRef>
          </c:cat>
          <c:val>
            <c:numRef>
              <c:f>Sheet1!$B$4:$C$4</c:f>
              <c:numCache>
                <c:formatCode>General</c:formatCode>
                <c:ptCount val="2"/>
                <c:pt idx="0">
                  <c:v>25.2</c:v>
                </c:pt>
                <c:pt idx="1">
                  <c:v>25.34</c:v>
                </c:pt>
              </c:numCache>
              <c:extLst xmlns:c15="http://schemas.microsoft.com/office/drawing/2012/chart"/>
            </c:numRef>
          </c:val>
          <c:smooth val="0"/>
          <c:extLst>
            <c:ext xmlns:c16="http://schemas.microsoft.com/office/drawing/2014/chart" uri="{C3380CC4-5D6E-409C-BE32-E72D297353CC}">
              <c16:uniqueId val="{00000002-FE8B-4344-9A97-9282B15F0EED}"/>
            </c:ext>
          </c:extLst>
        </c:ser>
        <c:dLbls>
          <c:showLegendKey val="0"/>
          <c:showVal val="0"/>
          <c:showCatName val="0"/>
          <c:showSerName val="0"/>
          <c:showPercent val="0"/>
          <c:showBubbleSize val="0"/>
        </c:dLbls>
        <c:smooth val="0"/>
        <c:axId val="390075560"/>
        <c:axId val="390073992"/>
        <c:extLst/>
      </c:lineChart>
      <c:catAx>
        <c:axId val="39007556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Levels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90073992"/>
        <c:crosses val="autoZero"/>
        <c:auto val="1"/>
        <c:lblAlgn val="ctr"/>
        <c:lblOffset val="100"/>
        <c:noMultiLvlLbl val="0"/>
      </c:catAx>
      <c:valAx>
        <c:axId val="390073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N" dirty="0"/>
                  <a:t>Grinding</a:t>
                </a:r>
                <a:r>
                  <a:rPr lang="en-IN" baseline="0" dirty="0"/>
                  <a:t> Ratio</a:t>
                </a:r>
                <a:endParaRPr lang="en-IN"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shade val="95000"/>
                <a:satMod val="105000"/>
              </a:schemeClr>
            </a:solidFill>
            <a:prstDash val="soli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90075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solidFill>
        <a:schemeClr val="tx1"/>
      </a:solid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170717" cy="481604"/>
          </a:xfrm>
          <a:prstGeom prst="rect">
            <a:avLst/>
          </a:prstGeom>
        </p:spPr>
        <p:txBody>
          <a:bodyPr vert="horz" lIns="91440" tIns="45720" rIns="91440" bIns="45720" rtlCol="0"/>
          <a:lstStyle>
            <a:lvl1pPr algn="l">
              <a:defRPr sz="1200"/>
            </a:lvl1pPr>
          </a:lstStyle>
          <a:p>
            <a:pPr>
              <a:defRPr/>
            </a:pPr>
            <a:endParaRPr lang="ko-KR" altLang="en-US"/>
          </a:p>
        </p:txBody>
      </p:sp>
      <p:sp>
        <p:nvSpPr>
          <p:cNvPr id="3" name="날짜 개체 틀 2"/>
          <p:cNvSpPr>
            <a:spLocks noGrp="1"/>
          </p:cNvSpPr>
          <p:nvPr>
            <p:ph type="dt" sz="quarter" idx="1"/>
          </p:nvPr>
        </p:nvSpPr>
        <p:spPr>
          <a:xfrm>
            <a:off x="4142775" y="0"/>
            <a:ext cx="3170717" cy="481604"/>
          </a:xfrm>
          <a:prstGeom prst="rect">
            <a:avLst/>
          </a:prstGeom>
        </p:spPr>
        <p:txBody>
          <a:bodyPr vert="horz" lIns="91440" tIns="45720" rIns="91440" bIns="45720" rtlCol="0"/>
          <a:lstStyle>
            <a:lvl1pPr algn="r">
              <a:defRPr sz="1200"/>
            </a:lvl1pPr>
          </a:lstStyle>
          <a:p>
            <a:pPr>
              <a:defRPr/>
            </a:pPr>
            <a:fld id="{EABE511C-0FA6-4D51-A8B3-7C04F07918F8}" type="datetimeFigureOut">
              <a:rPr lang="ko-KR" altLang="en-US"/>
              <a:pPr>
                <a:defRPr/>
              </a:pPr>
              <a:t>2023-06-21</a:t>
            </a:fld>
            <a:endParaRPr lang="ko-KR" altLang="en-US"/>
          </a:p>
        </p:txBody>
      </p:sp>
      <p:sp>
        <p:nvSpPr>
          <p:cNvPr id="4" name="바닥글 개체 틀 3"/>
          <p:cNvSpPr>
            <a:spLocks noGrp="1"/>
          </p:cNvSpPr>
          <p:nvPr>
            <p:ph type="ftr" sz="quarter" idx="2"/>
          </p:nvPr>
        </p:nvSpPr>
        <p:spPr>
          <a:xfrm>
            <a:off x="0" y="9119596"/>
            <a:ext cx="3170717" cy="481604"/>
          </a:xfrm>
          <a:prstGeom prst="rect">
            <a:avLst/>
          </a:prstGeom>
        </p:spPr>
        <p:txBody>
          <a:bodyPr vert="horz" lIns="91440" tIns="45720" rIns="91440" bIns="45720" rtlCol="0" anchor="b"/>
          <a:lstStyle>
            <a:lvl1pPr algn="l">
              <a:defRPr sz="1200"/>
            </a:lvl1pPr>
          </a:lstStyle>
          <a:p>
            <a:pPr>
              <a:defRPr/>
            </a:pPr>
            <a:endParaRPr lang="ko-KR" altLang="en-US"/>
          </a:p>
        </p:txBody>
      </p:sp>
      <p:sp>
        <p:nvSpPr>
          <p:cNvPr id="5" name="슬라이드 번호 개체 틀 4"/>
          <p:cNvSpPr>
            <a:spLocks noGrp="1"/>
          </p:cNvSpPr>
          <p:nvPr>
            <p:ph type="sldNum" sz="quarter" idx="3"/>
          </p:nvPr>
        </p:nvSpPr>
        <p:spPr>
          <a:xfrm>
            <a:off x="4142775" y="9119596"/>
            <a:ext cx="3170717" cy="481604"/>
          </a:xfrm>
          <a:prstGeom prst="rect">
            <a:avLst/>
          </a:prstGeom>
        </p:spPr>
        <p:txBody>
          <a:bodyPr vert="horz" lIns="91440" tIns="45720" rIns="91440" bIns="45720" rtlCol="0" anchor="b"/>
          <a:lstStyle>
            <a:lvl1pPr algn="r">
              <a:defRPr sz="1200"/>
            </a:lvl1pPr>
          </a:lstStyle>
          <a:p>
            <a:pPr>
              <a:defRPr/>
            </a:pPr>
            <a:fld id="{959E5A63-28D4-4E7E-9E7C-08904FEF9EB0}" type="slidenum">
              <a:rPr lang="ko-KR" altLang="en-US"/>
              <a:pPr>
                <a:defRPr/>
              </a:pPr>
              <a:t>‹#›</a:t>
            </a:fld>
            <a:endParaRPr lang="ko-KR" altLang="en-US"/>
          </a:p>
        </p:txBody>
      </p:sp>
    </p:spTree>
    <p:extLst>
      <p:ext uri="{BB962C8B-B14F-4D97-AF65-F5344CB8AC3E}">
        <p14:creationId xmlns:p14="http://schemas.microsoft.com/office/powerpoint/2010/main" val="4079182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3170717" cy="48006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l"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idx="1"/>
          </p:nvPr>
        </p:nvSpPr>
        <p:spPr bwMode="auto">
          <a:xfrm>
            <a:off x="4142775" y="1"/>
            <a:ext cx="3170717" cy="480060"/>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lvl1pPr algn="r"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3076" name="Rectangle 4"/>
          <p:cNvSpPr>
            <a:spLocks noGrp="1" noRot="1" noChangeAspect="1" noChangeArrowheads="1" noTextEdit="1"/>
          </p:cNvSpPr>
          <p:nvPr>
            <p:ph type="sldImg" idx="2"/>
          </p:nvPr>
        </p:nvSpPr>
        <p:spPr bwMode="auto">
          <a:xfrm>
            <a:off x="461963" y="722313"/>
            <a:ext cx="6397625" cy="35988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31179" y="4561343"/>
            <a:ext cx="5852843" cy="4318996"/>
          </a:xfrm>
          <a:prstGeom prst="rect">
            <a:avLst/>
          </a:prstGeom>
          <a:noFill/>
          <a:ln w="9525">
            <a:noFill/>
            <a:miter lim="800000"/>
            <a:headEnd/>
            <a:tailEnd/>
          </a:ln>
          <a:effectLst/>
        </p:spPr>
        <p:txBody>
          <a:bodyPr vert="horz" wrap="square" lIns="92620" tIns="46310" rIns="92620" bIns="4631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8198" name="Rectangle 6"/>
          <p:cNvSpPr>
            <a:spLocks noGrp="1" noChangeArrowheads="1"/>
          </p:cNvSpPr>
          <p:nvPr>
            <p:ph type="ftr" sz="quarter" idx="4"/>
          </p:nvPr>
        </p:nvSpPr>
        <p:spPr bwMode="auto">
          <a:xfrm>
            <a:off x="0" y="9119597"/>
            <a:ext cx="3170717" cy="48006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l" defTabSz="925513" eaLnBrk="1" latinLnBrk="1" hangingPunct="1">
              <a:defRPr sz="1200">
                <a:solidFill>
                  <a:schemeClr val="tx1"/>
                </a:solidFill>
                <a:latin typeface="굴림" pitchFamily="50" charset="-127"/>
                <a:ea typeface="굴림" pitchFamily="50" charset="-127"/>
              </a:defRPr>
            </a:lvl1pPr>
          </a:lstStyle>
          <a:p>
            <a:pPr>
              <a:defRPr/>
            </a:pPr>
            <a:endParaRPr lang="en-US" altLang="ko-KR"/>
          </a:p>
        </p:txBody>
      </p:sp>
      <p:sp>
        <p:nvSpPr>
          <p:cNvPr id="8199" name="Rectangle 7"/>
          <p:cNvSpPr>
            <a:spLocks noGrp="1" noChangeArrowheads="1"/>
          </p:cNvSpPr>
          <p:nvPr>
            <p:ph type="sldNum" sz="quarter" idx="5"/>
          </p:nvPr>
        </p:nvSpPr>
        <p:spPr bwMode="auto">
          <a:xfrm>
            <a:off x="4142775" y="9119597"/>
            <a:ext cx="3170717" cy="480060"/>
          </a:xfrm>
          <a:prstGeom prst="rect">
            <a:avLst/>
          </a:prstGeom>
          <a:noFill/>
          <a:ln w="9525">
            <a:noFill/>
            <a:miter lim="800000"/>
            <a:headEnd/>
            <a:tailEnd/>
          </a:ln>
          <a:effectLst/>
        </p:spPr>
        <p:txBody>
          <a:bodyPr vert="horz" wrap="square" lIns="92620" tIns="46310" rIns="92620" bIns="46310" numCol="1" anchor="b" anchorCtr="0" compatLnSpc="1">
            <a:prstTxWarp prst="textNoShape">
              <a:avLst/>
            </a:prstTxWarp>
          </a:bodyPr>
          <a:lstStyle>
            <a:lvl1pPr algn="r" defTabSz="925513" eaLnBrk="1" latinLnBrk="1" hangingPunct="1">
              <a:defRPr sz="1200">
                <a:solidFill>
                  <a:schemeClr val="tx1"/>
                </a:solidFill>
                <a:latin typeface="굴림" panose="020B0600000101010101" pitchFamily="50" charset="-127"/>
                <a:ea typeface="굴림" panose="020B0600000101010101" pitchFamily="50" charset="-127"/>
              </a:defRPr>
            </a:lvl1pPr>
          </a:lstStyle>
          <a:p>
            <a:pPr>
              <a:defRPr/>
            </a:pPr>
            <a:fld id="{524695D2-9D53-4741-8B14-4E817D3A42AD}" type="slidenum">
              <a:rPr lang="en-US" altLang="ko-KR"/>
              <a:pPr>
                <a:defRPr/>
              </a:pPr>
              <a:t>‹#›</a:t>
            </a:fld>
            <a:endParaRPr lang="en-US" altLang="ko-KR"/>
          </a:p>
        </p:txBody>
      </p:sp>
    </p:spTree>
    <p:extLst>
      <p:ext uri="{BB962C8B-B14F-4D97-AF65-F5344CB8AC3E}">
        <p14:creationId xmlns:p14="http://schemas.microsoft.com/office/powerpoint/2010/main" val="1005518556"/>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a:t>
            </a:fld>
            <a:endParaRPr lang="en-US" altLang="ko-KR"/>
          </a:p>
        </p:txBody>
      </p:sp>
    </p:spTree>
    <p:extLst>
      <p:ext uri="{BB962C8B-B14F-4D97-AF65-F5344CB8AC3E}">
        <p14:creationId xmlns:p14="http://schemas.microsoft.com/office/powerpoint/2010/main" val="105135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16</a:t>
            </a:fld>
            <a:endParaRPr lang="en-US" altLang="ko-KR"/>
          </a:p>
        </p:txBody>
      </p:sp>
    </p:spTree>
    <p:extLst>
      <p:ext uri="{BB962C8B-B14F-4D97-AF65-F5344CB8AC3E}">
        <p14:creationId xmlns:p14="http://schemas.microsoft.com/office/powerpoint/2010/main" val="128106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IN" dirty="0"/>
              <a:t>https://www.youtube.com/watch?v=4ti8rfzh4xg</a:t>
            </a:r>
          </a:p>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17</a:t>
            </a:fld>
            <a:endParaRPr lang="en-US" altLang="ko-KR"/>
          </a:p>
        </p:txBody>
      </p:sp>
    </p:spTree>
    <p:extLst>
      <p:ext uri="{BB962C8B-B14F-4D97-AF65-F5344CB8AC3E}">
        <p14:creationId xmlns:p14="http://schemas.microsoft.com/office/powerpoint/2010/main" val="56741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IN" dirty="0"/>
              <a:t>https://www.youtube.com/watch?v=4ti8rfzh4xg</a:t>
            </a:r>
          </a:p>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18</a:t>
            </a:fld>
            <a:endParaRPr lang="en-US" altLang="ko-KR"/>
          </a:p>
        </p:txBody>
      </p:sp>
    </p:spTree>
    <p:extLst>
      <p:ext uri="{BB962C8B-B14F-4D97-AF65-F5344CB8AC3E}">
        <p14:creationId xmlns:p14="http://schemas.microsoft.com/office/powerpoint/2010/main" val="243338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19</a:t>
            </a:fld>
            <a:endParaRPr lang="en-US" altLang="ko-KR"/>
          </a:p>
        </p:txBody>
      </p:sp>
    </p:spTree>
    <p:extLst>
      <p:ext uri="{BB962C8B-B14F-4D97-AF65-F5344CB8AC3E}">
        <p14:creationId xmlns:p14="http://schemas.microsoft.com/office/powerpoint/2010/main" val="380993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20</a:t>
            </a:fld>
            <a:endParaRPr lang="en-US" altLang="ko-KR"/>
          </a:p>
        </p:txBody>
      </p:sp>
    </p:spTree>
    <p:extLst>
      <p:ext uri="{BB962C8B-B14F-4D97-AF65-F5344CB8AC3E}">
        <p14:creationId xmlns:p14="http://schemas.microsoft.com/office/powerpoint/2010/main" val="358803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21</a:t>
            </a:fld>
            <a:endParaRPr lang="en-US" altLang="ko-KR"/>
          </a:p>
        </p:txBody>
      </p:sp>
    </p:spTree>
    <p:extLst>
      <p:ext uri="{BB962C8B-B14F-4D97-AF65-F5344CB8AC3E}">
        <p14:creationId xmlns:p14="http://schemas.microsoft.com/office/powerpoint/2010/main" val="288333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22</a:t>
            </a:fld>
            <a:endParaRPr lang="en-US" altLang="ko-KR"/>
          </a:p>
        </p:txBody>
      </p:sp>
    </p:spTree>
    <p:extLst>
      <p:ext uri="{BB962C8B-B14F-4D97-AF65-F5344CB8AC3E}">
        <p14:creationId xmlns:p14="http://schemas.microsoft.com/office/powerpoint/2010/main" val="33589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23</a:t>
            </a:fld>
            <a:endParaRPr lang="en-US" altLang="ko-KR"/>
          </a:p>
        </p:txBody>
      </p:sp>
    </p:spTree>
    <p:extLst>
      <p:ext uri="{BB962C8B-B14F-4D97-AF65-F5344CB8AC3E}">
        <p14:creationId xmlns:p14="http://schemas.microsoft.com/office/powerpoint/2010/main" val="41040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24</a:t>
            </a:fld>
            <a:endParaRPr lang="en-US" altLang="ko-KR"/>
          </a:p>
        </p:txBody>
      </p:sp>
    </p:spTree>
    <p:extLst>
      <p:ext uri="{BB962C8B-B14F-4D97-AF65-F5344CB8AC3E}">
        <p14:creationId xmlns:p14="http://schemas.microsoft.com/office/powerpoint/2010/main" val="2314578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https://www.youtube.com/channel/UCr6DCuvKavPIu1KwRCht7tg</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29</a:t>
            </a:fld>
            <a:endParaRPr lang="en-US" altLang="ko-KR"/>
          </a:p>
        </p:txBody>
      </p:sp>
    </p:spTree>
    <p:extLst>
      <p:ext uri="{BB962C8B-B14F-4D97-AF65-F5344CB8AC3E}">
        <p14:creationId xmlns:p14="http://schemas.microsoft.com/office/powerpoint/2010/main" val="270689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2</a:t>
            </a:fld>
            <a:endParaRPr lang="en-US" altLang="ko-KR"/>
          </a:p>
        </p:txBody>
      </p:sp>
    </p:spTree>
    <p:extLst>
      <p:ext uri="{BB962C8B-B14F-4D97-AF65-F5344CB8AC3E}">
        <p14:creationId xmlns:p14="http://schemas.microsoft.com/office/powerpoint/2010/main" val="290324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30</a:t>
            </a:fld>
            <a:endParaRPr lang="en-US" altLang="ko-KR"/>
          </a:p>
        </p:txBody>
      </p:sp>
    </p:spTree>
    <p:extLst>
      <p:ext uri="{BB962C8B-B14F-4D97-AF65-F5344CB8AC3E}">
        <p14:creationId xmlns:p14="http://schemas.microsoft.com/office/powerpoint/2010/main" val="207435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31</a:t>
            </a:fld>
            <a:endParaRPr lang="en-US" altLang="ko-KR"/>
          </a:p>
        </p:txBody>
      </p:sp>
    </p:spTree>
    <p:extLst>
      <p:ext uri="{BB962C8B-B14F-4D97-AF65-F5344CB8AC3E}">
        <p14:creationId xmlns:p14="http://schemas.microsoft.com/office/powerpoint/2010/main" val="864189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32</a:t>
            </a:fld>
            <a:endParaRPr lang="en-US" altLang="ko-KR"/>
          </a:p>
        </p:txBody>
      </p:sp>
    </p:spTree>
    <p:extLst>
      <p:ext uri="{BB962C8B-B14F-4D97-AF65-F5344CB8AC3E}">
        <p14:creationId xmlns:p14="http://schemas.microsoft.com/office/powerpoint/2010/main" val="3160049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33</a:t>
            </a:fld>
            <a:endParaRPr lang="en-US" altLang="ko-KR"/>
          </a:p>
        </p:txBody>
      </p:sp>
    </p:spTree>
    <p:extLst>
      <p:ext uri="{BB962C8B-B14F-4D97-AF65-F5344CB8AC3E}">
        <p14:creationId xmlns:p14="http://schemas.microsoft.com/office/powerpoint/2010/main" val="2211126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34</a:t>
            </a:fld>
            <a:endParaRPr lang="en-US" altLang="ko-KR"/>
          </a:p>
        </p:txBody>
      </p:sp>
    </p:spTree>
    <p:extLst>
      <p:ext uri="{BB962C8B-B14F-4D97-AF65-F5344CB8AC3E}">
        <p14:creationId xmlns:p14="http://schemas.microsoft.com/office/powerpoint/2010/main" val="22535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35</a:t>
            </a:fld>
            <a:endParaRPr lang="en-US" altLang="ko-KR"/>
          </a:p>
        </p:txBody>
      </p:sp>
    </p:spTree>
    <p:extLst>
      <p:ext uri="{BB962C8B-B14F-4D97-AF65-F5344CB8AC3E}">
        <p14:creationId xmlns:p14="http://schemas.microsoft.com/office/powerpoint/2010/main" val="1955153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36</a:t>
            </a:fld>
            <a:endParaRPr lang="en-US" altLang="ko-KR"/>
          </a:p>
        </p:txBody>
      </p:sp>
    </p:spTree>
    <p:extLst>
      <p:ext uri="{BB962C8B-B14F-4D97-AF65-F5344CB8AC3E}">
        <p14:creationId xmlns:p14="http://schemas.microsoft.com/office/powerpoint/2010/main" val="3333523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37</a:t>
            </a:fld>
            <a:endParaRPr lang="en-US" altLang="ko-KR"/>
          </a:p>
        </p:txBody>
      </p:sp>
    </p:spTree>
    <p:extLst>
      <p:ext uri="{BB962C8B-B14F-4D97-AF65-F5344CB8AC3E}">
        <p14:creationId xmlns:p14="http://schemas.microsoft.com/office/powerpoint/2010/main" val="298346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39</a:t>
            </a:fld>
            <a:endParaRPr lang="en-US" altLang="ko-KR"/>
          </a:p>
        </p:txBody>
      </p:sp>
    </p:spTree>
    <p:extLst>
      <p:ext uri="{BB962C8B-B14F-4D97-AF65-F5344CB8AC3E}">
        <p14:creationId xmlns:p14="http://schemas.microsoft.com/office/powerpoint/2010/main" val="2314999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41</a:t>
            </a:fld>
            <a:endParaRPr lang="en-US" altLang="ko-KR"/>
          </a:p>
        </p:txBody>
      </p:sp>
    </p:spTree>
    <p:extLst>
      <p:ext uri="{BB962C8B-B14F-4D97-AF65-F5344CB8AC3E}">
        <p14:creationId xmlns:p14="http://schemas.microsoft.com/office/powerpoint/2010/main" val="2463941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3</a:t>
            </a:fld>
            <a:endParaRPr lang="en-US" altLang="ko-KR"/>
          </a:p>
        </p:txBody>
      </p:sp>
    </p:spTree>
    <p:extLst>
      <p:ext uri="{BB962C8B-B14F-4D97-AF65-F5344CB8AC3E}">
        <p14:creationId xmlns:p14="http://schemas.microsoft.com/office/powerpoint/2010/main" val="4020213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42</a:t>
            </a:fld>
            <a:endParaRPr lang="en-US" altLang="ko-KR"/>
          </a:p>
        </p:txBody>
      </p:sp>
    </p:spTree>
    <p:extLst>
      <p:ext uri="{BB962C8B-B14F-4D97-AF65-F5344CB8AC3E}">
        <p14:creationId xmlns:p14="http://schemas.microsoft.com/office/powerpoint/2010/main" val="3023862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43</a:t>
            </a:fld>
            <a:endParaRPr lang="en-US" altLang="ko-KR"/>
          </a:p>
        </p:txBody>
      </p:sp>
    </p:spTree>
    <p:extLst>
      <p:ext uri="{BB962C8B-B14F-4D97-AF65-F5344CB8AC3E}">
        <p14:creationId xmlns:p14="http://schemas.microsoft.com/office/powerpoint/2010/main" val="1746463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44</a:t>
            </a:fld>
            <a:endParaRPr lang="en-US" altLang="ko-KR"/>
          </a:p>
        </p:txBody>
      </p:sp>
    </p:spTree>
    <p:extLst>
      <p:ext uri="{BB962C8B-B14F-4D97-AF65-F5344CB8AC3E}">
        <p14:creationId xmlns:p14="http://schemas.microsoft.com/office/powerpoint/2010/main" val="2803754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45</a:t>
            </a:fld>
            <a:endParaRPr lang="en-US" altLang="ko-KR"/>
          </a:p>
        </p:txBody>
      </p:sp>
    </p:spTree>
    <p:extLst>
      <p:ext uri="{BB962C8B-B14F-4D97-AF65-F5344CB8AC3E}">
        <p14:creationId xmlns:p14="http://schemas.microsoft.com/office/powerpoint/2010/main" val="3075187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46</a:t>
            </a:fld>
            <a:endParaRPr lang="en-US" altLang="ko-KR"/>
          </a:p>
        </p:txBody>
      </p:sp>
    </p:spTree>
    <p:extLst>
      <p:ext uri="{BB962C8B-B14F-4D97-AF65-F5344CB8AC3E}">
        <p14:creationId xmlns:p14="http://schemas.microsoft.com/office/powerpoint/2010/main" val="1219244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48</a:t>
            </a:fld>
            <a:endParaRPr lang="en-US" altLang="ko-KR"/>
          </a:p>
        </p:txBody>
      </p:sp>
    </p:spTree>
    <p:extLst>
      <p:ext uri="{BB962C8B-B14F-4D97-AF65-F5344CB8AC3E}">
        <p14:creationId xmlns:p14="http://schemas.microsoft.com/office/powerpoint/2010/main" val="40143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49</a:t>
            </a:fld>
            <a:endParaRPr lang="en-US" altLang="ko-KR"/>
          </a:p>
        </p:txBody>
      </p:sp>
    </p:spTree>
    <p:extLst>
      <p:ext uri="{BB962C8B-B14F-4D97-AF65-F5344CB8AC3E}">
        <p14:creationId xmlns:p14="http://schemas.microsoft.com/office/powerpoint/2010/main" val="1810992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50</a:t>
            </a:fld>
            <a:endParaRPr lang="en-US" altLang="ko-KR"/>
          </a:p>
        </p:txBody>
      </p:sp>
    </p:spTree>
    <p:extLst>
      <p:ext uri="{BB962C8B-B14F-4D97-AF65-F5344CB8AC3E}">
        <p14:creationId xmlns:p14="http://schemas.microsoft.com/office/powerpoint/2010/main" val="3701618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51</a:t>
            </a:fld>
            <a:endParaRPr lang="en-US" altLang="ko-KR"/>
          </a:p>
        </p:txBody>
      </p:sp>
    </p:spTree>
    <p:extLst>
      <p:ext uri="{BB962C8B-B14F-4D97-AF65-F5344CB8AC3E}">
        <p14:creationId xmlns:p14="http://schemas.microsoft.com/office/powerpoint/2010/main" val="1547213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https://www.youtube.com/watch?v=ZS4vBrKMU5s</a:t>
            </a:r>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52</a:t>
            </a:fld>
            <a:endParaRPr lang="en-US" altLang="ko-KR"/>
          </a:p>
        </p:txBody>
      </p:sp>
    </p:spTree>
    <p:extLst>
      <p:ext uri="{BB962C8B-B14F-4D97-AF65-F5344CB8AC3E}">
        <p14:creationId xmlns:p14="http://schemas.microsoft.com/office/powerpoint/2010/main" val="383599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4</a:t>
            </a:fld>
            <a:endParaRPr lang="en-US" altLang="ko-KR"/>
          </a:p>
        </p:txBody>
      </p:sp>
    </p:spTree>
    <p:extLst>
      <p:ext uri="{BB962C8B-B14F-4D97-AF65-F5344CB8AC3E}">
        <p14:creationId xmlns:p14="http://schemas.microsoft.com/office/powerpoint/2010/main" val="3216869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https://www.youtube.com/watch?v=ZS4vBrKMU5s</a:t>
            </a:r>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53</a:t>
            </a:fld>
            <a:endParaRPr lang="en-US" altLang="ko-KR"/>
          </a:p>
        </p:txBody>
      </p:sp>
    </p:spTree>
    <p:extLst>
      <p:ext uri="{BB962C8B-B14F-4D97-AF65-F5344CB8AC3E}">
        <p14:creationId xmlns:p14="http://schemas.microsoft.com/office/powerpoint/2010/main" val="12398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5</a:t>
            </a:fld>
            <a:endParaRPr lang="en-US" altLang="ko-KR"/>
          </a:p>
        </p:txBody>
      </p:sp>
    </p:spTree>
    <p:extLst>
      <p:ext uri="{BB962C8B-B14F-4D97-AF65-F5344CB8AC3E}">
        <p14:creationId xmlns:p14="http://schemas.microsoft.com/office/powerpoint/2010/main" val="173284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8</a:t>
            </a:fld>
            <a:endParaRPr lang="en-US" altLang="ko-KR"/>
          </a:p>
        </p:txBody>
      </p:sp>
    </p:spTree>
    <p:extLst>
      <p:ext uri="{BB962C8B-B14F-4D97-AF65-F5344CB8AC3E}">
        <p14:creationId xmlns:p14="http://schemas.microsoft.com/office/powerpoint/2010/main" val="1761402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9</a:t>
            </a:fld>
            <a:endParaRPr lang="en-US" altLang="ko-KR"/>
          </a:p>
        </p:txBody>
      </p:sp>
    </p:spTree>
    <p:extLst>
      <p:ext uri="{BB962C8B-B14F-4D97-AF65-F5344CB8AC3E}">
        <p14:creationId xmlns:p14="http://schemas.microsoft.com/office/powerpoint/2010/main" val="262742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14</a:t>
            </a:fld>
            <a:endParaRPr lang="en-US" altLang="ko-KR"/>
          </a:p>
        </p:txBody>
      </p:sp>
    </p:spTree>
    <p:extLst>
      <p:ext uri="{BB962C8B-B14F-4D97-AF65-F5344CB8AC3E}">
        <p14:creationId xmlns:p14="http://schemas.microsoft.com/office/powerpoint/2010/main" val="319493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2313"/>
            <a:ext cx="6397625" cy="35988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524695D2-9D53-4741-8B14-4E817D3A42AD}" type="slidenum">
              <a:rPr lang="en-US" altLang="ko-KR" smtClean="0"/>
              <a:pPr>
                <a:defRPr/>
              </a:pPr>
              <a:t>15</a:t>
            </a:fld>
            <a:endParaRPr lang="en-US" altLang="ko-KR"/>
          </a:p>
        </p:txBody>
      </p:sp>
    </p:spTree>
    <p:extLst>
      <p:ext uri="{BB962C8B-B14F-4D97-AF65-F5344CB8AC3E}">
        <p14:creationId xmlns:p14="http://schemas.microsoft.com/office/powerpoint/2010/main" val="4046401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62722" indent="0" algn="ctr">
              <a:buNone/>
              <a:defRPr/>
            </a:lvl2pPr>
            <a:lvl3pPr marL="1125444" indent="0" algn="ctr">
              <a:buNone/>
              <a:defRPr/>
            </a:lvl3pPr>
            <a:lvl4pPr marL="1688165" indent="0" algn="ctr">
              <a:buNone/>
              <a:defRPr/>
            </a:lvl4pPr>
            <a:lvl5pPr marL="2250887" indent="0" algn="ctr">
              <a:buNone/>
              <a:defRPr/>
            </a:lvl5pPr>
            <a:lvl6pPr marL="2813609" indent="0" algn="ctr">
              <a:buNone/>
              <a:defRPr/>
            </a:lvl6pPr>
            <a:lvl7pPr marL="3376331" indent="0" algn="ctr">
              <a:buNone/>
              <a:defRPr/>
            </a:lvl7pPr>
            <a:lvl8pPr marL="3939052" indent="0" algn="ctr">
              <a:buNone/>
              <a:defRPr/>
            </a:lvl8pPr>
            <a:lvl9pPr marL="4501774" indent="0" algn="ctr">
              <a:buNone/>
              <a:defRPr/>
            </a:lvl9pPr>
          </a:lstStyle>
          <a:p>
            <a:r>
              <a:rPr lang="ko-KR" altLang="en-US"/>
              <a:t>마스터 부제목 스타일 편집</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8C567F9A-E78D-41A1-BE93-92019483F86F}" type="slidenum">
              <a:rPr lang="en-US" altLang="ko-KR"/>
              <a:pPr>
                <a:defRPr/>
              </a:pPr>
              <a:t>‹#›</a:t>
            </a:fld>
            <a:endParaRPr lang="en-US" altLang="ko-KR"/>
          </a:p>
        </p:txBody>
      </p:sp>
    </p:spTree>
    <p:extLst>
      <p:ext uri="{BB962C8B-B14F-4D97-AF65-F5344CB8AC3E}">
        <p14:creationId xmlns:p14="http://schemas.microsoft.com/office/powerpoint/2010/main" val="366262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746719C3-1FF9-4866-8919-D52187D82200}" type="slidenum">
              <a:rPr lang="en-US" altLang="ko-KR"/>
              <a:pPr>
                <a:defRPr/>
              </a:pPr>
              <a:t>‹#›</a:t>
            </a:fld>
            <a:endParaRPr lang="en-US" altLang="ko-KR"/>
          </a:p>
        </p:txBody>
      </p:sp>
    </p:spTree>
    <p:extLst>
      <p:ext uri="{BB962C8B-B14F-4D97-AF65-F5344CB8AC3E}">
        <p14:creationId xmlns:p14="http://schemas.microsoft.com/office/powerpoint/2010/main" val="1444970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70816" y="1052513"/>
            <a:ext cx="2811584" cy="507365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336062" y="1052513"/>
            <a:ext cx="8247185" cy="5073650"/>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05AEED7C-7190-40A3-B20F-721B435BE2C1}" type="slidenum">
              <a:rPr lang="en-US" altLang="ko-KR"/>
              <a:pPr>
                <a:defRPr/>
              </a:pPr>
              <a:t>‹#›</a:t>
            </a:fld>
            <a:endParaRPr lang="en-US" altLang="ko-KR"/>
          </a:p>
        </p:txBody>
      </p:sp>
    </p:spTree>
    <p:extLst>
      <p:ext uri="{BB962C8B-B14F-4D97-AF65-F5344CB8AC3E}">
        <p14:creationId xmlns:p14="http://schemas.microsoft.com/office/powerpoint/2010/main" val="274040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336062" y="1052513"/>
            <a:ext cx="10013462" cy="431800"/>
          </a:xfrm>
        </p:spPr>
        <p:txBody>
          <a:bodyPr/>
          <a:lstStyle/>
          <a:p>
            <a:r>
              <a:rPr lang="ko-KR" altLang="en-US"/>
              <a:t>마스터 제목 스타일 편집</a:t>
            </a:r>
          </a:p>
        </p:txBody>
      </p:sp>
      <p:sp>
        <p:nvSpPr>
          <p:cNvPr id="3" name="표 개체 틀 2"/>
          <p:cNvSpPr>
            <a:spLocks noGrp="1"/>
          </p:cNvSpPr>
          <p:nvPr>
            <p:ph type="tbl" idx="1"/>
          </p:nvPr>
        </p:nvSpPr>
        <p:spPr>
          <a:xfrm>
            <a:off x="609600" y="1600201"/>
            <a:ext cx="10972800" cy="4525963"/>
          </a:xfrm>
          <a:prstGeom prst="rect">
            <a:avLst/>
          </a:prstGeom>
        </p:spPr>
        <p:txBody>
          <a:bodyPr/>
          <a:lstStyle/>
          <a:p>
            <a:pPr lvl="0"/>
            <a:endParaRPr lang="ko-KR" altLang="en-US" noProof="0"/>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30A3EFE8-C838-45C8-8079-8B2673051792}" type="slidenum">
              <a:rPr lang="en-US" altLang="ko-KR"/>
              <a:pPr>
                <a:defRPr/>
              </a:pPr>
              <a:t>‹#›</a:t>
            </a:fld>
            <a:endParaRPr lang="en-US" altLang="ko-KR"/>
          </a:p>
        </p:txBody>
      </p:sp>
    </p:spTree>
    <p:extLst>
      <p:ext uri="{BB962C8B-B14F-4D97-AF65-F5344CB8AC3E}">
        <p14:creationId xmlns:p14="http://schemas.microsoft.com/office/powerpoint/2010/main" val="3082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562722" indent="0" algn="ctr">
              <a:buNone/>
              <a:defRPr/>
            </a:lvl2pPr>
            <a:lvl3pPr marL="1125444" indent="0" algn="ctr">
              <a:buNone/>
              <a:defRPr/>
            </a:lvl3pPr>
            <a:lvl4pPr marL="1688165" indent="0" algn="ctr">
              <a:buNone/>
              <a:defRPr/>
            </a:lvl4pPr>
            <a:lvl5pPr marL="2250887" indent="0" algn="ctr">
              <a:buNone/>
              <a:defRPr/>
            </a:lvl5pPr>
            <a:lvl6pPr marL="2813609" indent="0" algn="ctr">
              <a:buNone/>
              <a:defRPr/>
            </a:lvl6pPr>
            <a:lvl7pPr marL="3376331" indent="0" algn="ctr">
              <a:buNone/>
              <a:defRPr/>
            </a:lvl7pPr>
            <a:lvl8pPr marL="3939052" indent="0" algn="ctr">
              <a:buNone/>
              <a:defRPr/>
            </a:lvl8pPr>
            <a:lvl9pPr marL="4501774" indent="0" algn="ctr">
              <a:buNone/>
              <a:defRPr/>
            </a:lvl9pPr>
          </a:lstStyle>
          <a:p>
            <a:r>
              <a:rPr lang="ko-KR" altLang="en-US"/>
              <a:t>마스터 부제목 스타일 편집</a:t>
            </a:r>
          </a:p>
        </p:txBody>
      </p:sp>
    </p:spTree>
    <p:extLst>
      <p:ext uri="{BB962C8B-B14F-4D97-AF65-F5344CB8AC3E}">
        <p14:creationId xmlns:p14="http://schemas.microsoft.com/office/powerpoint/2010/main" val="230744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609600" y="1600201"/>
            <a:ext cx="109728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639915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a:prstGeom prst="rect">
            <a:avLst/>
          </a:prstGeo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462"/>
            </a:lvl1pPr>
            <a:lvl2pPr marL="562722" indent="0">
              <a:buNone/>
              <a:defRPr sz="2215"/>
            </a:lvl2pPr>
            <a:lvl3pPr marL="1125444" indent="0">
              <a:buNone/>
              <a:defRPr sz="1969"/>
            </a:lvl3pPr>
            <a:lvl4pPr marL="1688165" indent="0">
              <a:buNone/>
              <a:defRPr sz="1723"/>
            </a:lvl4pPr>
            <a:lvl5pPr marL="2250887" indent="0">
              <a:buNone/>
              <a:defRPr sz="1723"/>
            </a:lvl5pPr>
            <a:lvl6pPr marL="2813609" indent="0">
              <a:buNone/>
              <a:defRPr sz="1723"/>
            </a:lvl6pPr>
            <a:lvl7pPr marL="3376331" indent="0">
              <a:buNone/>
              <a:defRPr sz="1723"/>
            </a:lvl7pPr>
            <a:lvl8pPr marL="3939052" indent="0">
              <a:buNone/>
              <a:defRPr sz="1723"/>
            </a:lvl8pPr>
            <a:lvl9pPr marL="4501774" indent="0">
              <a:buNone/>
              <a:defRPr sz="1723"/>
            </a:lvl9pPr>
          </a:lstStyle>
          <a:p>
            <a:pPr lvl="0"/>
            <a:r>
              <a:rPr lang="ko-KR" altLang="en-US"/>
              <a:t>마스터 텍스트 스타일을 편집합니다</a:t>
            </a:r>
          </a:p>
        </p:txBody>
      </p:sp>
    </p:spTree>
    <p:extLst>
      <p:ext uri="{BB962C8B-B14F-4D97-AF65-F5344CB8AC3E}">
        <p14:creationId xmlns:p14="http://schemas.microsoft.com/office/powerpoint/2010/main" val="1462425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827563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8842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Tree>
    <p:extLst>
      <p:ext uri="{BB962C8B-B14F-4D97-AF65-F5344CB8AC3E}">
        <p14:creationId xmlns:p14="http://schemas.microsoft.com/office/powerpoint/2010/main" val="963345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7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609600" y="980729"/>
            <a:ext cx="10972800" cy="5145436"/>
          </a:xfrm>
          <a:prstGeom prst="rect">
            <a:avLst/>
          </a:prstGeo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DBBF992C-F1AA-4A66-8CC7-87949E2D5226}" type="slidenum">
              <a:rPr lang="en-US" altLang="ko-KR"/>
              <a:pPr>
                <a:defRPr/>
              </a:pPr>
              <a:t>‹#›</a:t>
            </a:fld>
            <a:endParaRPr lang="en-US" altLang="ko-KR"/>
          </a:p>
        </p:txBody>
      </p:sp>
    </p:spTree>
    <p:extLst>
      <p:ext uri="{BB962C8B-B14F-4D97-AF65-F5344CB8AC3E}">
        <p14:creationId xmlns:p14="http://schemas.microsoft.com/office/powerpoint/2010/main" val="570242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a:prstGeom prst="rect">
            <a:avLst/>
          </a:prstGeo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Tree>
    <p:extLst>
      <p:ext uri="{BB962C8B-B14F-4D97-AF65-F5344CB8AC3E}">
        <p14:creationId xmlns:p14="http://schemas.microsoft.com/office/powerpoint/2010/main" val="2330966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a:prstGeom prst="rect">
            <a:avLst/>
          </a:prstGeo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Tree>
    <p:extLst>
      <p:ext uri="{BB962C8B-B14F-4D97-AF65-F5344CB8AC3E}">
        <p14:creationId xmlns:p14="http://schemas.microsoft.com/office/powerpoint/2010/main" val="92480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588136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42031"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40476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462"/>
            </a:lvl1pPr>
            <a:lvl2pPr marL="562722" indent="0">
              <a:buNone/>
              <a:defRPr sz="2215"/>
            </a:lvl2pPr>
            <a:lvl3pPr marL="1125444" indent="0">
              <a:buNone/>
              <a:defRPr sz="1969"/>
            </a:lvl3pPr>
            <a:lvl4pPr marL="1688165" indent="0">
              <a:buNone/>
              <a:defRPr sz="1723"/>
            </a:lvl4pPr>
            <a:lvl5pPr marL="2250887" indent="0">
              <a:buNone/>
              <a:defRPr sz="1723"/>
            </a:lvl5pPr>
            <a:lvl6pPr marL="2813609" indent="0">
              <a:buNone/>
              <a:defRPr sz="1723"/>
            </a:lvl6pPr>
            <a:lvl7pPr marL="3376331" indent="0">
              <a:buNone/>
              <a:defRPr sz="1723"/>
            </a:lvl7pPr>
            <a:lvl8pPr marL="3939052" indent="0">
              <a:buNone/>
              <a:defRPr sz="1723"/>
            </a:lvl8pPr>
            <a:lvl9pPr marL="4501774" indent="0">
              <a:buNone/>
              <a:defRPr sz="1723"/>
            </a:lvl9pPr>
          </a:lstStyle>
          <a:p>
            <a:pPr lvl="0"/>
            <a:r>
              <a:rPr lang="ko-KR" altLang="en-US"/>
              <a:t>마스터 텍스트 스타일을 편집합니다</a:t>
            </a:r>
          </a:p>
        </p:txBody>
      </p:sp>
      <p:sp>
        <p:nvSpPr>
          <p:cNvPr id="4" name="Rectangle 6"/>
          <p:cNvSpPr>
            <a:spLocks noGrp="1" noChangeArrowheads="1"/>
          </p:cNvSpPr>
          <p:nvPr>
            <p:ph type="sldNum" sz="quarter" idx="10"/>
            <p:custDataLst>
              <p:tags r:id="rId1"/>
            </p:custDataLst>
          </p:nvPr>
        </p:nvSpPr>
        <p:spPr>
          <a:ln/>
        </p:spPr>
        <p:txBody>
          <a:bodyPr/>
          <a:lstStyle>
            <a:lvl1pPr>
              <a:defRPr/>
            </a:lvl1pPr>
          </a:lstStyle>
          <a:p>
            <a:pPr>
              <a:defRPr/>
            </a:pPr>
            <a:fld id="{F0B3D587-9E88-4BBC-A5ED-063E6CDE2F6D}" type="slidenum">
              <a:rPr lang="en-US" altLang="ko-KR"/>
              <a:pPr>
                <a:defRPr/>
              </a:pPr>
              <a:t>‹#›</a:t>
            </a:fld>
            <a:endParaRPr lang="en-US" altLang="ko-KR"/>
          </a:p>
        </p:txBody>
      </p:sp>
    </p:spTree>
    <p:extLst>
      <p:ext uri="{BB962C8B-B14F-4D97-AF65-F5344CB8AC3E}">
        <p14:creationId xmlns:p14="http://schemas.microsoft.com/office/powerpoint/2010/main" val="1693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2E37D5C8-CBD0-466B-8C80-D963F5617AB6}" type="slidenum">
              <a:rPr lang="en-US" altLang="ko-KR"/>
              <a:pPr>
                <a:defRPr/>
              </a:pPr>
              <a:t>‹#›</a:t>
            </a:fld>
            <a:endParaRPr lang="en-US" altLang="ko-KR"/>
          </a:p>
        </p:txBody>
      </p:sp>
    </p:spTree>
    <p:extLst>
      <p:ext uri="{BB962C8B-B14F-4D97-AF65-F5344CB8AC3E}">
        <p14:creationId xmlns:p14="http://schemas.microsoft.com/office/powerpoint/2010/main" val="259028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6"/>
          <p:cNvSpPr>
            <a:spLocks noGrp="1" noChangeArrowheads="1"/>
          </p:cNvSpPr>
          <p:nvPr>
            <p:ph type="sldNum" sz="quarter" idx="10"/>
            <p:custDataLst>
              <p:tags r:id="rId1"/>
            </p:custDataLst>
          </p:nvPr>
        </p:nvSpPr>
        <p:spPr>
          <a:ln/>
        </p:spPr>
        <p:txBody>
          <a:bodyPr/>
          <a:lstStyle>
            <a:lvl1pPr>
              <a:defRPr/>
            </a:lvl1pPr>
          </a:lstStyle>
          <a:p>
            <a:pPr>
              <a:defRPr/>
            </a:pPr>
            <a:fld id="{2BB691C7-E646-43CD-B762-BB00A3AEE52F}" type="slidenum">
              <a:rPr lang="en-US" altLang="ko-KR"/>
              <a:pPr>
                <a:defRPr/>
              </a:pPr>
              <a:t>‹#›</a:t>
            </a:fld>
            <a:endParaRPr lang="en-US" altLang="ko-KR"/>
          </a:p>
        </p:txBody>
      </p:sp>
    </p:spTree>
    <p:extLst>
      <p:ext uri="{BB962C8B-B14F-4D97-AF65-F5344CB8AC3E}">
        <p14:creationId xmlns:p14="http://schemas.microsoft.com/office/powerpoint/2010/main" val="1649593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Rectangle 6"/>
          <p:cNvSpPr>
            <a:spLocks noGrp="1" noChangeArrowheads="1"/>
          </p:cNvSpPr>
          <p:nvPr>
            <p:ph type="sldNum" sz="quarter" idx="10"/>
            <p:custDataLst>
              <p:tags r:id="rId1"/>
            </p:custDataLst>
          </p:nvPr>
        </p:nvSpPr>
        <p:spPr>
          <a:ln/>
        </p:spPr>
        <p:txBody>
          <a:bodyPr/>
          <a:lstStyle>
            <a:lvl1pPr>
              <a:defRPr/>
            </a:lvl1pPr>
          </a:lstStyle>
          <a:p>
            <a:pPr>
              <a:defRPr/>
            </a:pPr>
            <a:fld id="{3D2E67BE-DBC0-4623-8B14-EB6DFEF5475A}" type="slidenum">
              <a:rPr lang="en-US" altLang="ko-KR"/>
              <a:pPr>
                <a:defRPr/>
              </a:pPr>
              <a:t>‹#›</a:t>
            </a:fld>
            <a:endParaRPr lang="en-US" altLang="ko-KR"/>
          </a:p>
        </p:txBody>
      </p:sp>
    </p:spTree>
    <p:extLst>
      <p:ext uri="{BB962C8B-B14F-4D97-AF65-F5344CB8AC3E}">
        <p14:creationId xmlns:p14="http://schemas.microsoft.com/office/powerpoint/2010/main" val="327368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custDataLst>
              <p:tags r:id="rId1"/>
            </p:custDataLst>
          </p:nvPr>
        </p:nvSpPr>
        <p:spPr>
          <a:ln/>
        </p:spPr>
        <p:txBody>
          <a:bodyPr/>
          <a:lstStyle>
            <a:lvl1pPr>
              <a:defRPr/>
            </a:lvl1pPr>
          </a:lstStyle>
          <a:p>
            <a:pPr>
              <a:defRPr/>
            </a:pPr>
            <a:fld id="{10C0A1F7-B8A1-42CB-81DC-06B1B2881CE1}" type="slidenum">
              <a:rPr lang="en-US" altLang="ko-KR"/>
              <a:pPr>
                <a:defRPr/>
              </a:pPr>
              <a:t>‹#›</a:t>
            </a:fld>
            <a:endParaRPr lang="en-US" altLang="ko-KR"/>
          </a:p>
        </p:txBody>
      </p:sp>
    </p:spTree>
    <p:extLst>
      <p:ext uri="{BB962C8B-B14F-4D97-AF65-F5344CB8AC3E}">
        <p14:creationId xmlns:p14="http://schemas.microsoft.com/office/powerpoint/2010/main" val="24467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A087C36C-3CCD-4277-A365-9BEFAAC9AFDD}" type="slidenum">
              <a:rPr lang="en-US" altLang="ko-KR"/>
              <a:pPr>
                <a:defRPr/>
              </a:pPr>
              <a:t>‹#›</a:t>
            </a:fld>
            <a:endParaRPr lang="en-US" altLang="ko-KR"/>
          </a:p>
        </p:txBody>
      </p:sp>
    </p:spTree>
    <p:extLst>
      <p:ext uri="{BB962C8B-B14F-4D97-AF65-F5344CB8AC3E}">
        <p14:creationId xmlns:p14="http://schemas.microsoft.com/office/powerpoint/2010/main" val="314981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Rectangle 6"/>
          <p:cNvSpPr>
            <a:spLocks noGrp="1" noChangeArrowheads="1"/>
          </p:cNvSpPr>
          <p:nvPr>
            <p:ph type="sldNum" sz="quarter" idx="10"/>
            <p:custDataLst>
              <p:tags r:id="rId1"/>
            </p:custDataLst>
          </p:nvPr>
        </p:nvSpPr>
        <p:spPr>
          <a:ln/>
        </p:spPr>
        <p:txBody>
          <a:bodyPr/>
          <a:lstStyle>
            <a:lvl1pPr>
              <a:defRPr/>
            </a:lvl1pPr>
          </a:lstStyle>
          <a:p>
            <a:pPr>
              <a:defRPr/>
            </a:pPr>
            <a:fld id="{2D8A44CB-1BEC-43BB-9219-E16F9F1E3E4C}" type="slidenum">
              <a:rPr lang="en-US" altLang="ko-KR"/>
              <a:pPr>
                <a:defRPr/>
              </a:pPr>
              <a:t>‹#›</a:t>
            </a:fld>
            <a:endParaRPr lang="en-US" altLang="ko-KR"/>
          </a:p>
        </p:txBody>
      </p:sp>
    </p:spTree>
    <p:extLst>
      <p:ext uri="{BB962C8B-B14F-4D97-AF65-F5344CB8AC3E}">
        <p14:creationId xmlns:p14="http://schemas.microsoft.com/office/powerpoint/2010/main" val="295134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4"/>
            <p:custDataLst>
              <p:tags r:id="rId14"/>
            </p:custDataLst>
          </p:nvPr>
        </p:nvSpPr>
        <p:spPr bwMode="auto">
          <a:xfrm>
            <a:off x="5636847" y="6542088"/>
            <a:ext cx="974969" cy="379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sz="1477" b="1">
                <a:solidFill>
                  <a:srgbClr val="00B0F0"/>
                </a:solidFill>
                <a:latin typeface="Arial" panose="020B0604020202020204" pitchFamily="34" charset="0"/>
                <a:ea typeface="굴림" panose="020B0600000101010101" pitchFamily="50" charset="-127"/>
              </a:defRPr>
            </a:lvl1pPr>
          </a:lstStyle>
          <a:p>
            <a:pPr>
              <a:defRPr/>
            </a:pPr>
            <a:fld id="{DA48784F-EA94-42B7-A177-3C65222496B5}" type="slidenum">
              <a:rPr lang="en-US" altLang="ko-KR" smtClean="0"/>
              <a:pPr>
                <a:defRPr/>
              </a:pPr>
              <a:t>‹#›</a:t>
            </a:fld>
            <a:endParaRPr lang="en-US" altLang="ko-KR" dirty="0"/>
          </a:p>
        </p:txBody>
      </p:sp>
      <p:graphicFrame>
        <p:nvGraphicFramePr>
          <p:cNvPr id="1030" name="Rectangle 13" hidden="1"/>
          <p:cNvGraphicFramePr>
            <a:graphicFrameLocks/>
          </p:cNvGraphicFramePr>
          <p:nvPr>
            <p:custDataLst>
              <p:tags r:id="rId15"/>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r:id="rId17" imgW="0" imgH="0" progId="">
                  <p:embed/>
                </p:oleObj>
              </mc:Choice>
              <mc:Fallback>
                <p:oleObj r:id="rId17" imgW="0" imgH="0" progId="">
                  <p:embed/>
                  <p:pic>
                    <p:nvPicPr>
                      <p:cNvPr id="0" name="Rectangle 1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userDrawn="1">
            <p:ph type="title"/>
            <p:custDataLst>
              <p:tags r:id="rId16"/>
            </p:custDataLst>
          </p:nvPr>
        </p:nvSpPr>
        <p:spPr bwMode="auto">
          <a:xfrm>
            <a:off x="1913047" y="146129"/>
            <a:ext cx="1026442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pic>
        <p:nvPicPr>
          <p:cNvPr id="8" name="Picture 7" descr="../logo.png"/>
          <p:cNvPicPr/>
          <p:nvPr userDrawn="1"/>
        </p:nvPicPr>
        <p:blipFill rotWithShape="1">
          <a:blip r:embed="rId18">
            <a:extLst>
              <a:ext uri="{28A0092B-C50C-407E-A947-70E740481C1C}">
                <a14:useLocalDpi xmlns:a14="http://schemas.microsoft.com/office/drawing/2010/main" val="0"/>
              </a:ext>
            </a:extLst>
          </a:blip>
          <a:srcRect t="17557" b="12255"/>
          <a:stretch/>
        </p:blipFill>
        <p:spPr bwMode="auto">
          <a:xfrm>
            <a:off x="7193" y="0"/>
            <a:ext cx="1876339" cy="724058"/>
          </a:xfrm>
          <a:prstGeom prst="rect">
            <a:avLst/>
          </a:prstGeom>
          <a:noFill/>
          <a:ln>
            <a:noFill/>
          </a:ln>
          <a:extLst>
            <a:ext uri="{53640926-AAD7-44D8-BBD7-CCE9431645EC}">
              <a14:shadowObscured xmlns:a14="http://schemas.microsoft.com/office/drawing/2010/main"/>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eaLnBrk="0" fontAlgn="base" latinLnBrk="1" hangingPunct="0">
        <a:spcBef>
          <a:spcPct val="0"/>
        </a:spcBef>
        <a:spcAft>
          <a:spcPct val="0"/>
        </a:spcAft>
        <a:defRPr kumimoji="1" lang="ko-KR" altLang="en-US" sz="3200" b="1" kern="1200" dirty="0" smtClean="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2pPr>
      <a:lvl3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3pPr>
      <a:lvl4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4pPr>
      <a:lvl5pPr algn="l" rtl="0" eaLnBrk="0" fontAlgn="base" latinLnBrk="1" hangingPunct="0">
        <a:spcBef>
          <a:spcPct val="0"/>
        </a:spcBef>
        <a:spcAft>
          <a:spcPct val="0"/>
        </a:spcAft>
        <a:defRPr kumimoji="1" sz="5416">
          <a:solidFill>
            <a:srgbClr val="003668"/>
          </a:solidFill>
          <a:latin typeface="HY견고딕" pitchFamily="18" charset="-127"/>
          <a:ea typeface="HY견고딕" pitchFamily="18" charset="-127"/>
        </a:defRPr>
      </a:lvl5pPr>
      <a:lvl6pPr marL="562722" algn="l" rtl="0" fontAlgn="base" latinLnBrk="1">
        <a:spcBef>
          <a:spcPct val="0"/>
        </a:spcBef>
        <a:spcAft>
          <a:spcPct val="0"/>
        </a:spcAft>
        <a:defRPr kumimoji="1">
          <a:solidFill>
            <a:srgbClr val="003668"/>
          </a:solidFill>
          <a:latin typeface="HY견고딕" pitchFamily="18" charset="-127"/>
          <a:ea typeface="HY견고딕" pitchFamily="18" charset="-127"/>
        </a:defRPr>
      </a:lvl6pPr>
      <a:lvl7pPr marL="1125444" algn="l" rtl="0" fontAlgn="base" latinLnBrk="1">
        <a:spcBef>
          <a:spcPct val="0"/>
        </a:spcBef>
        <a:spcAft>
          <a:spcPct val="0"/>
        </a:spcAft>
        <a:defRPr kumimoji="1">
          <a:solidFill>
            <a:srgbClr val="003668"/>
          </a:solidFill>
          <a:latin typeface="HY견고딕" pitchFamily="18" charset="-127"/>
          <a:ea typeface="HY견고딕" pitchFamily="18" charset="-127"/>
        </a:defRPr>
      </a:lvl7pPr>
      <a:lvl8pPr marL="1688165" algn="l" rtl="0" fontAlgn="base" latinLnBrk="1">
        <a:spcBef>
          <a:spcPct val="0"/>
        </a:spcBef>
        <a:spcAft>
          <a:spcPct val="0"/>
        </a:spcAft>
        <a:defRPr kumimoji="1">
          <a:solidFill>
            <a:srgbClr val="003668"/>
          </a:solidFill>
          <a:latin typeface="HY견고딕" pitchFamily="18" charset="-127"/>
          <a:ea typeface="HY견고딕" pitchFamily="18" charset="-127"/>
        </a:defRPr>
      </a:lvl8pPr>
      <a:lvl9pPr marL="2250887" algn="l" rtl="0" fontAlgn="base" latinLnBrk="1">
        <a:spcBef>
          <a:spcPct val="0"/>
        </a:spcBef>
        <a:spcAft>
          <a:spcPct val="0"/>
        </a:spcAft>
        <a:defRPr kumimoji="1">
          <a:solidFill>
            <a:srgbClr val="003668"/>
          </a:solidFill>
          <a:latin typeface="HY견고딕" pitchFamily="18" charset="-127"/>
          <a:ea typeface="HY견고딕" pitchFamily="18" charset="-127"/>
        </a:defRPr>
      </a:lvl9pPr>
    </p:titleStyle>
    <p:bodyStyle>
      <a:lvl1pPr marL="422041" indent="-422041" algn="l" rtl="0" eaLnBrk="0" fontAlgn="base" latinLnBrk="1" hangingPunct="0">
        <a:spcBef>
          <a:spcPct val="20000"/>
        </a:spcBef>
        <a:spcAft>
          <a:spcPct val="0"/>
        </a:spcAft>
        <a:buChar char="•"/>
        <a:defRPr kumimoji="1" sz="3939">
          <a:solidFill>
            <a:schemeClr val="tx1"/>
          </a:solidFill>
          <a:latin typeface="+mn-lt"/>
          <a:ea typeface="+mn-ea"/>
          <a:cs typeface="+mn-cs"/>
        </a:defRPr>
      </a:lvl1pPr>
      <a:lvl2pPr marL="914423" indent="-351701" algn="l" rtl="0" eaLnBrk="0" fontAlgn="base" latinLnBrk="1" hangingPunct="0">
        <a:spcBef>
          <a:spcPct val="20000"/>
        </a:spcBef>
        <a:spcAft>
          <a:spcPct val="0"/>
        </a:spcAft>
        <a:buChar char="–"/>
        <a:defRPr kumimoji="1" sz="3446">
          <a:solidFill>
            <a:schemeClr val="tx1"/>
          </a:solidFill>
          <a:latin typeface="+mn-lt"/>
          <a:ea typeface="+mn-ea"/>
        </a:defRPr>
      </a:lvl2pPr>
      <a:lvl3pPr marL="1406804" indent="-281361" algn="l" rtl="0" eaLnBrk="0" fontAlgn="base" latinLnBrk="1" hangingPunct="0">
        <a:spcBef>
          <a:spcPct val="20000"/>
        </a:spcBef>
        <a:spcAft>
          <a:spcPct val="0"/>
        </a:spcAft>
        <a:buChar char="•"/>
        <a:defRPr kumimoji="1" sz="2954">
          <a:solidFill>
            <a:schemeClr val="tx1"/>
          </a:solidFill>
          <a:latin typeface="+mn-lt"/>
          <a:ea typeface="+mn-ea"/>
        </a:defRPr>
      </a:lvl3pPr>
      <a:lvl4pPr marL="1969526" indent="-281361" algn="l" rtl="0" eaLnBrk="0" fontAlgn="base" latinLnBrk="1" hangingPunct="0">
        <a:spcBef>
          <a:spcPct val="20000"/>
        </a:spcBef>
        <a:spcAft>
          <a:spcPct val="0"/>
        </a:spcAft>
        <a:buChar char="–"/>
        <a:defRPr kumimoji="1" sz="2462">
          <a:solidFill>
            <a:schemeClr val="tx1"/>
          </a:solidFill>
          <a:latin typeface="+mn-lt"/>
          <a:ea typeface="+mn-ea"/>
        </a:defRPr>
      </a:lvl4pPr>
      <a:lvl5pPr marL="2532248" indent="-281361" algn="l" rtl="0" eaLnBrk="0" fontAlgn="base" latinLnBrk="1" hangingPunct="0">
        <a:spcBef>
          <a:spcPct val="20000"/>
        </a:spcBef>
        <a:spcAft>
          <a:spcPct val="0"/>
        </a:spcAft>
        <a:buChar char="»"/>
        <a:defRPr kumimoji="1" sz="2462">
          <a:solidFill>
            <a:schemeClr val="tx1"/>
          </a:solidFill>
          <a:latin typeface="+mn-lt"/>
          <a:ea typeface="+mn-ea"/>
        </a:defRPr>
      </a:lvl5pPr>
      <a:lvl6pPr marL="3094970" indent="-281361" algn="l" rtl="0" fontAlgn="base" latinLnBrk="1">
        <a:spcBef>
          <a:spcPct val="20000"/>
        </a:spcBef>
        <a:spcAft>
          <a:spcPct val="0"/>
        </a:spcAft>
        <a:buChar char="»"/>
        <a:defRPr kumimoji="1" sz="2462">
          <a:solidFill>
            <a:schemeClr val="tx1"/>
          </a:solidFill>
          <a:latin typeface="+mn-lt"/>
          <a:ea typeface="+mn-ea"/>
        </a:defRPr>
      </a:lvl6pPr>
      <a:lvl7pPr marL="3657691" indent="-281361" algn="l" rtl="0" fontAlgn="base" latinLnBrk="1">
        <a:spcBef>
          <a:spcPct val="20000"/>
        </a:spcBef>
        <a:spcAft>
          <a:spcPct val="0"/>
        </a:spcAft>
        <a:buChar char="»"/>
        <a:defRPr kumimoji="1" sz="2462">
          <a:solidFill>
            <a:schemeClr val="tx1"/>
          </a:solidFill>
          <a:latin typeface="+mn-lt"/>
          <a:ea typeface="+mn-ea"/>
        </a:defRPr>
      </a:lvl7pPr>
      <a:lvl8pPr marL="4220413" indent="-281361" algn="l" rtl="0" fontAlgn="base" latinLnBrk="1">
        <a:spcBef>
          <a:spcPct val="20000"/>
        </a:spcBef>
        <a:spcAft>
          <a:spcPct val="0"/>
        </a:spcAft>
        <a:buChar char="»"/>
        <a:defRPr kumimoji="1" sz="2462">
          <a:solidFill>
            <a:schemeClr val="tx1"/>
          </a:solidFill>
          <a:latin typeface="+mn-lt"/>
          <a:ea typeface="+mn-ea"/>
        </a:defRPr>
      </a:lvl8pPr>
      <a:lvl9pPr marL="4783135" indent="-281361" algn="l" rtl="0" fontAlgn="base" latinLnBrk="1">
        <a:spcBef>
          <a:spcPct val="20000"/>
        </a:spcBef>
        <a:spcAft>
          <a:spcPct val="0"/>
        </a:spcAft>
        <a:buChar char="»"/>
        <a:defRPr kumimoji="1" sz="2462">
          <a:solidFill>
            <a:schemeClr val="tx1"/>
          </a:solidFill>
          <a:latin typeface="+mn-lt"/>
          <a:ea typeface="+mn-ea"/>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24"/>
          <p:cNvSpPr>
            <a:spLocks noChangeArrowheads="1"/>
          </p:cNvSpPr>
          <p:nvPr/>
        </p:nvSpPr>
        <p:spPr bwMode="auto">
          <a:xfrm>
            <a:off x="5984117" y="3127146"/>
            <a:ext cx="223766" cy="3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110769" tIns="57600" rIns="110769" bIns="57600" anchor="ctr">
            <a:spAutoFit/>
          </a:bodyPr>
          <a:lstStyle>
            <a:lvl1pPr eaLnBrk="0" hangingPunct="0">
              <a:defRPr kumimoji="1" sz="1400">
                <a:solidFill>
                  <a:srgbClr val="2B3749"/>
                </a:solidFill>
                <a:latin typeface="맑은 고딕" pitchFamily="50" charset="-127"/>
                <a:ea typeface="맑은 고딕" pitchFamily="50" charset="-127"/>
              </a:defRPr>
            </a:lvl1pPr>
            <a:lvl2pPr marL="742950" indent="-285750" eaLnBrk="0" hangingPunct="0">
              <a:defRPr kumimoji="1" sz="1400">
                <a:solidFill>
                  <a:srgbClr val="2B3749"/>
                </a:solidFill>
                <a:latin typeface="맑은 고딕" pitchFamily="50" charset="-127"/>
                <a:ea typeface="맑은 고딕" pitchFamily="50" charset="-127"/>
              </a:defRPr>
            </a:lvl2pPr>
            <a:lvl3pPr marL="1143000" indent="-228600" eaLnBrk="0" hangingPunct="0">
              <a:defRPr kumimoji="1" sz="1400">
                <a:solidFill>
                  <a:srgbClr val="2B3749"/>
                </a:solidFill>
                <a:latin typeface="맑은 고딕" pitchFamily="50" charset="-127"/>
                <a:ea typeface="맑은 고딕" pitchFamily="50" charset="-127"/>
              </a:defRPr>
            </a:lvl3pPr>
            <a:lvl4pPr marL="1600200" indent="-228600" eaLnBrk="0" hangingPunct="0">
              <a:defRPr kumimoji="1" sz="1400">
                <a:solidFill>
                  <a:srgbClr val="2B3749"/>
                </a:solidFill>
                <a:latin typeface="맑은 고딕" pitchFamily="50" charset="-127"/>
                <a:ea typeface="맑은 고딕" pitchFamily="50" charset="-127"/>
              </a:defRPr>
            </a:lvl4pPr>
            <a:lvl5pPr marL="2057400" indent="-228600" eaLnBrk="0" hangingPunct="0">
              <a:defRPr kumimoji="1" sz="1400">
                <a:solidFill>
                  <a:srgbClr val="2B3749"/>
                </a:solidFill>
                <a:latin typeface="맑은 고딕" pitchFamily="50" charset="-127"/>
                <a:ea typeface="맑은 고딕" pitchFamily="50" charset="-127"/>
              </a:defRPr>
            </a:lvl5pPr>
            <a:lvl6pPr marL="25146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6pPr>
            <a:lvl7pPr marL="29718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7pPr>
            <a:lvl8pPr marL="34290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8pPr>
            <a:lvl9pPr marL="3886200" indent="-228600" algn="ctr" eaLnBrk="0" fontAlgn="base" hangingPunct="0">
              <a:spcBef>
                <a:spcPct val="0"/>
              </a:spcBef>
              <a:spcAft>
                <a:spcPct val="0"/>
              </a:spcAft>
              <a:defRPr kumimoji="1" sz="1400">
                <a:solidFill>
                  <a:srgbClr val="2B3749"/>
                </a:solidFill>
                <a:latin typeface="맑은 고딕" pitchFamily="50" charset="-127"/>
                <a:ea typeface="맑은 고딕" pitchFamily="50" charset="-127"/>
              </a:defRPr>
            </a:lvl9pPr>
          </a:lstStyle>
          <a:p>
            <a:pPr algn="ctr" eaLnBrk="1" hangingPunct="1">
              <a:spcBef>
                <a:spcPct val="50000"/>
              </a:spcBef>
              <a:defRPr/>
            </a:pPr>
            <a:endParaRPr kumimoji="0" lang="ko-KR" altLang="en-US" sz="1723" b="1">
              <a:solidFill>
                <a:schemeClr val="tx1"/>
              </a:solidFill>
              <a:latin typeface="Arial" charset="0"/>
              <a:ea typeface="가는각진제목체" pitchFamily="18" charset="-127"/>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latinLnBrk="1" hangingPunct="0">
        <a:spcBef>
          <a:spcPct val="0"/>
        </a:spcBef>
        <a:spcAft>
          <a:spcPct val="0"/>
        </a:spcAft>
        <a:defRPr kumimoji="1" sz="1969">
          <a:solidFill>
            <a:schemeClr val="tx1"/>
          </a:solidFill>
          <a:latin typeface="+mj-lt"/>
          <a:ea typeface="+mj-ea"/>
          <a:cs typeface="+mj-cs"/>
        </a:defRPr>
      </a:lvl1pPr>
      <a:lvl2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2pPr>
      <a:lvl3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3pPr>
      <a:lvl4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4pPr>
      <a:lvl5pPr algn="l" rtl="0" eaLnBrk="0" fontAlgn="base" latinLnBrk="1" hangingPunct="0">
        <a:spcBef>
          <a:spcPct val="0"/>
        </a:spcBef>
        <a:spcAft>
          <a:spcPct val="0"/>
        </a:spcAft>
        <a:defRPr kumimoji="1" sz="1969">
          <a:solidFill>
            <a:schemeClr val="tx1"/>
          </a:solidFill>
          <a:latin typeface="굴림" pitchFamily="50" charset="-127"/>
          <a:ea typeface="굴림" pitchFamily="50" charset="-127"/>
        </a:defRPr>
      </a:lvl5pPr>
      <a:lvl6pPr marL="562722" algn="l" rtl="0" fontAlgn="base" latinLnBrk="1">
        <a:spcBef>
          <a:spcPct val="0"/>
        </a:spcBef>
        <a:spcAft>
          <a:spcPct val="0"/>
        </a:spcAft>
        <a:defRPr kumimoji="1" sz="1969">
          <a:solidFill>
            <a:schemeClr val="tx1"/>
          </a:solidFill>
          <a:latin typeface="굴림" pitchFamily="50" charset="-127"/>
          <a:ea typeface="굴림" pitchFamily="50" charset="-127"/>
        </a:defRPr>
      </a:lvl6pPr>
      <a:lvl7pPr marL="1125444" algn="l" rtl="0" fontAlgn="base" latinLnBrk="1">
        <a:spcBef>
          <a:spcPct val="0"/>
        </a:spcBef>
        <a:spcAft>
          <a:spcPct val="0"/>
        </a:spcAft>
        <a:defRPr kumimoji="1" sz="1969">
          <a:solidFill>
            <a:schemeClr val="tx1"/>
          </a:solidFill>
          <a:latin typeface="굴림" pitchFamily="50" charset="-127"/>
          <a:ea typeface="굴림" pitchFamily="50" charset="-127"/>
        </a:defRPr>
      </a:lvl7pPr>
      <a:lvl8pPr marL="1688165" algn="l" rtl="0" fontAlgn="base" latinLnBrk="1">
        <a:spcBef>
          <a:spcPct val="0"/>
        </a:spcBef>
        <a:spcAft>
          <a:spcPct val="0"/>
        </a:spcAft>
        <a:defRPr kumimoji="1" sz="1969">
          <a:solidFill>
            <a:schemeClr val="tx1"/>
          </a:solidFill>
          <a:latin typeface="굴림" pitchFamily="50" charset="-127"/>
          <a:ea typeface="굴림" pitchFamily="50" charset="-127"/>
        </a:defRPr>
      </a:lvl8pPr>
      <a:lvl9pPr marL="2250887" algn="l" rtl="0" fontAlgn="base" latinLnBrk="1">
        <a:spcBef>
          <a:spcPct val="0"/>
        </a:spcBef>
        <a:spcAft>
          <a:spcPct val="0"/>
        </a:spcAft>
        <a:defRPr kumimoji="1" sz="1969">
          <a:solidFill>
            <a:schemeClr val="tx1"/>
          </a:solidFill>
          <a:latin typeface="굴림" pitchFamily="50" charset="-127"/>
          <a:ea typeface="굴림" pitchFamily="50" charset="-127"/>
        </a:defRPr>
      </a:lvl9pPr>
    </p:titleStyle>
    <p:bodyStyle>
      <a:lvl1pPr marL="422041" indent="-422041" algn="l" defTabSz="1107859" rtl="0" eaLnBrk="0" fontAlgn="base" latinLnBrk="1" hangingPunct="0">
        <a:spcBef>
          <a:spcPts val="1846"/>
        </a:spcBef>
        <a:spcAft>
          <a:spcPct val="0"/>
        </a:spcAft>
        <a:buClr>
          <a:schemeClr val="tx1"/>
        </a:buClr>
        <a:buFont typeface="Wingdings" panose="05000000000000000000" pitchFamily="2" charset="2"/>
        <a:buChar char="•"/>
        <a:defRPr kumimoji="1" sz="1723">
          <a:solidFill>
            <a:schemeClr val="tx1"/>
          </a:solidFill>
          <a:latin typeface="+mn-lt"/>
          <a:ea typeface="+mn-ea"/>
          <a:cs typeface="+mn-cs"/>
        </a:defRPr>
      </a:lvl1pPr>
      <a:lvl2pPr marL="349748" indent="-347793" algn="l" defTabSz="1107859" rtl="0" eaLnBrk="0" fontAlgn="base" latinLnBrk="1" hangingPunct="0">
        <a:spcBef>
          <a:spcPts val="1231"/>
        </a:spcBef>
        <a:spcAft>
          <a:spcPct val="0"/>
        </a:spcAft>
        <a:buClr>
          <a:schemeClr val="tx1"/>
        </a:buClr>
        <a:buFont typeface="Wingdings" panose="05000000000000000000" pitchFamily="2" charset="2"/>
        <a:buChar char="n"/>
        <a:defRPr kumimoji="1" sz="1723">
          <a:solidFill>
            <a:schemeClr val="tx1"/>
          </a:solidFill>
          <a:latin typeface="+mn-lt"/>
          <a:ea typeface="+mn-ea"/>
        </a:defRPr>
      </a:lvl2pPr>
      <a:lvl3pPr marL="668232" indent="-316531"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3pPr>
      <a:lvl4pPr marL="1002349" indent="-332162"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4pPr>
      <a:lvl5pPr marL="1359911" indent="-355609" algn="l" defTabSz="1107859" rtl="0" eaLnBrk="0" fontAlgn="base" latinLnBrk="1" hangingPunct="0">
        <a:spcBef>
          <a:spcPts val="615"/>
        </a:spcBef>
        <a:spcAft>
          <a:spcPct val="0"/>
        </a:spcAft>
        <a:buClr>
          <a:schemeClr val="tx1"/>
        </a:buClr>
        <a:buFont typeface="맑은 고딕" panose="020B0503020000020004" pitchFamily="50" charset="-127"/>
        <a:buChar char="»"/>
        <a:defRPr kumimoji="1" sz="1723">
          <a:solidFill>
            <a:schemeClr val="tx1"/>
          </a:solidFill>
          <a:latin typeface="+mn-lt"/>
          <a:ea typeface="+mn-ea"/>
        </a:defRPr>
      </a:lvl5pPr>
      <a:lvl6pPr marL="1922633"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6pPr>
      <a:lvl7pPr marL="2485354"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7pPr>
      <a:lvl8pPr marL="3048076"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8pPr>
      <a:lvl9pPr marL="3610798" indent="-355609" algn="l" defTabSz="1107859" rtl="0" fontAlgn="base" latinLnBrk="1">
        <a:spcBef>
          <a:spcPts val="615"/>
        </a:spcBef>
        <a:spcAft>
          <a:spcPct val="0"/>
        </a:spcAft>
        <a:buClr>
          <a:schemeClr val="tx1"/>
        </a:buClr>
        <a:buFont typeface="맑은 고딕" pitchFamily="50" charset="-127"/>
        <a:buChar char="»"/>
        <a:defRPr kumimoji="1" sz="1723">
          <a:solidFill>
            <a:schemeClr val="tx1"/>
          </a:solidFill>
          <a:latin typeface="+mn-lt"/>
          <a:ea typeface="+mn-ea"/>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NUL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8"/>
          <p:cNvSpPr>
            <a:spLocks noChangeArrowheads="1"/>
          </p:cNvSpPr>
          <p:nvPr/>
        </p:nvSpPr>
        <p:spPr bwMode="auto">
          <a:xfrm>
            <a:off x="3174014" y="3140968"/>
            <a:ext cx="584397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400" b="1" u="sng" dirty="0">
                <a:solidFill>
                  <a:schemeClr val="accent1"/>
                </a:solidFill>
                <a:latin typeface="Arial" panose="020B0604020202020204" pitchFamily="34" charset="0"/>
                <a:cs typeface="Arial" panose="020B0604020202020204" pitchFamily="34" charset="0"/>
              </a:rPr>
              <a:t>Handled by</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S. Murali, Ph.D., </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Associate Professor,</a:t>
            </a:r>
          </a:p>
          <a:p>
            <a:pPr algn="ctr" eaLnBrk="1" latinLnBrk="1" hangingPunct="1"/>
            <a:r>
              <a:rPr lang="en-US" altLang="ko-KR" sz="2400" dirty="0">
                <a:solidFill>
                  <a:schemeClr val="tx1"/>
                </a:solidFill>
                <a:latin typeface="Arial" panose="020B0604020202020204" pitchFamily="34" charset="0"/>
                <a:cs typeface="Arial" panose="020B0604020202020204" pitchFamily="34" charset="0"/>
              </a:rPr>
              <a:t>Department of Mechanical Engineering, SRM IST, Kattankulathur. </a:t>
            </a:r>
          </a:p>
        </p:txBody>
      </p:sp>
      <p:sp>
        <p:nvSpPr>
          <p:cNvPr id="8" name="Rectangle 108"/>
          <p:cNvSpPr>
            <a:spLocks noChangeArrowheads="1"/>
          </p:cNvSpPr>
          <p:nvPr/>
        </p:nvSpPr>
        <p:spPr bwMode="auto">
          <a:xfrm>
            <a:off x="1352473" y="1736114"/>
            <a:ext cx="94870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000" b="1" u="sng" dirty="0">
                <a:solidFill>
                  <a:schemeClr val="accent1"/>
                </a:solidFill>
                <a:latin typeface="Arial" panose="020B0604020202020204" pitchFamily="34" charset="0"/>
                <a:cs typeface="Arial" panose="020B0604020202020204" pitchFamily="34" charset="0"/>
              </a:rPr>
              <a:t>Subject Code</a:t>
            </a:r>
          </a:p>
          <a:p>
            <a:pPr algn="ctr" eaLnBrk="1" latinLnBrk="1" hangingPunct="1"/>
            <a:r>
              <a:rPr lang="en-US" altLang="ko-KR" sz="3600" b="1" dirty="0">
                <a:solidFill>
                  <a:schemeClr val="accent1"/>
                </a:solidFill>
                <a:latin typeface="Arial" panose="020B0604020202020204" pitchFamily="34" charset="0"/>
                <a:cs typeface="Arial" panose="020B0604020202020204" pitchFamily="34" charset="0"/>
              </a:rPr>
              <a:t>18MEO113T - Design of Experiments</a:t>
            </a:r>
            <a:endParaRPr lang="en-US" altLang="ko-KR" sz="2000" b="1" dirty="0">
              <a:solidFill>
                <a:schemeClr val="accent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062" y="0"/>
            <a:ext cx="3530736" cy="1474446"/>
          </a:xfrm>
          <a:prstGeom prst="rect">
            <a:avLst/>
          </a:prstGeom>
        </p:spPr>
      </p:pic>
      <p:sp>
        <p:nvSpPr>
          <p:cNvPr id="9" name="Rectangle 108">
            <a:extLst>
              <a:ext uri="{FF2B5EF4-FFF2-40B4-BE49-F238E27FC236}">
                <a16:creationId xmlns:a16="http://schemas.microsoft.com/office/drawing/2014/main" id="{845536B5-86B2-4C99-92FD-2675FEF59B32}"/>
              </a:ext>
            </a:extLst>
          </p:cNvPr>
          <p:cNvSpPr>
            <a:spLocks noChangeArrowheads="1"/>
          </p:cNvSpPr>
          <p:nvPr/>
        </p:nvSpPr>
        <p:spPr bwMode="auto">
          <a:xfrm>
            <a:off x="119336" y="5553236"/>
            <a:ext cx="120726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kumimoji="1" sz="1400">
                <a:solidFill>
                  <a:srgbClr val="2B3749"/>
                </a:solidFill>
                <a:latin typeface="맑은 고딕" panose="020B0503020000020004" pitchFamily="50" charset="-127"/>
                <a:ea typeface="맑은 고딕" panose="020B0503020000020004" pitchFamily="50" charset="-127"/>
              </a:defRPr>
            </a:lvl1pPr>
            <a:lvl2pPr marL="742950" indent="-285750">
              <a:defRPr kumimoji="1" sz="1400">
                <a:solidFill>
                  <a:srgbClr val="2B3749"/>
                </a:solidFill>
                <a:latin typeface="맑은 고딕" panose="020B0503020000020004" pitchFamily="50" charset="-127"/>
                <a:ea typeface="맑은 고딕" panose="020B0503020000020004" pitchFamily="50" charset="-127"/>
              </a:defRPr>
            </a:lvl2pPr>
            <a:lvl3pPr marL="1143000" indent="-228600">
              <a:defRPr kumimoji="1" sz="1400">
                <a:solidFill>
                  <a:srgbClr val="2B3749"/>
                </a:solidFill>
                <a:latin typeface="맑은 고딕" panose="020B0503020000020004" pitchFamily="50" charset="-127"/>
                <a:ea typeface="맑은 고딕" panose="020B0503020000020004" pitchFamily="50" charset="-127"/>
              </a:defRPr>
            </a:lvl3pPr>
            <a:lvl4pPr marL="1600200" indent="-228600">
              <a:defRPr kumimoji="1" sz="1400">
                <a:solidFill>
                  <a:srgbClr val="2B3749"/>
                </a:solidFill>
                <a:latin typeface="맑은 고딕" panose="020B0503020000020004" pitchFamily="50" charset="-127"/>
                <a:ea typeface="맑은 고딕" panose="020B0503020000020004" pitchFamily="50" charset="-127"/>
              </a:defRPr>
            </a:lvl4pPr>
            <a:lvl5pPr marL="2057400" indent="-228600">
              <a:defRPr kumimoji="1" sz="1400">
                <a:solidFill>
                  <a:srgbClr val="2B3749"/>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rgbClr val="2B3749"/>
                </a:solidFill>
                <a:latin typeface="맑은 고딕" panose="020B0503020000020004" pitchFamily="50" charset="-127"/>
                <a:ea typeface="맑은 고딕" panose="020B0503020000020004" pitchFamily="50" charset="-127"/>
              </a:defRPr>
            </a:lvl9pPr>
          </a:lstStyle>
          <a:p>
            <a:pPr algn="ctr" eaLnBrk="1" latinLnBrk="1" hangingPunct="1"/>
            <a:r>
              <a:rPr lang="en-US" altLang="ko-KR" sz="2000" b="1" u="sng" dirty="0">
                <a:solidFill>
                  <a:srgbClr val="FF0000"/>
                </a:solidFill>
                <a:latin typeface="Arial" panose="020B0604020202020204" pitchFamily="34" charset="0"/>
                <a:cs typeface="Arial" panose="020B0604020202020204" pitchFamily="34" charset="0"/>
              </a:rPr>
              <a:t>Disclaimer </a:t>
            </a:r>
          </a:p>
          <a:p>
            <a:pPr algn="ctr" eaLnBrk="1" latinLnBrk="1" hangingPunct="1"/>
            <a:r>
              <a:rPr lang="en-US" altLang="ko-KR" sz="2000" b="1" dirty="0">
                <a:solidFill>
                  <a:schemeClr val="tx1"/>
                </a:solidFill>
                <a:latin typeface="Arial" panose="020B0604020202020204" pitchFamily="34" charset="0"/>
                <a:cs typeface="Arial" panose="020B0604020202020204" pitchFamily="34" charset="0"/>
              </a:rPr>
              <a:t>The content prepared in the presentation are from various sources, only used for education purpose. Thanks to all the sources. </a:t>
            </a:r>
          </a:p>
          <a:p>
            <a:pPr algn="ctr" eaLnBrk="1" latinLnBrk="1" hangingPunct="1"/>
            <a:endParaRPr lang="en-US" altLang="ko-K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70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Terminology</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10</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150000"/>
              </a:lnSpc>
            </a:pPr>
            <a:r>
              <a:rPr lang="en-US" sz="2400" dirty="0">
                <a:latin typeface="Arial" panose="020B0604020202020204" pitchFamily="34" charset="0"/>
                <a:cs typeface="Arial" panose="020B0604020202020204" pitchFamily="34" charset="0"/>
              </a:rPr>
              <a:t>A schematic representation of a product / process is shown in a figure. </a:t>
            </a:r>
            <a:r>
              <a:rPr lang="en-US" sz="2400" b="1" dirty="0">
                <a:latin typeface="Arial" panose="020B0604020202020204" pitchFamily="34" charset="0"/>
                <a:cs typeface="Arial" panose="020B0604020202020204" pitchFamily="34" charset="0"/>
              </a:rPr>
              <a:t>The response is denoted by y and is called quality characteristics.</a:t>
            </a:r>
          </a:p>
          <a:p>
            <a:pPr marL="0" indent="0" algn="just" eaLnBrk="1" latinLnBrk="0">
              <a:lnSpc>
                <a:spcPct val="150000"/>
              </a:lnSpc>
              <a:buNone/>
            </a:pPr>
            <a:endParaRPr lang="en-US"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828681" y="2018878"/>
            <a:ext cx="6591300" cy="4362450"/>
          </a:xfrm>
          <a:prstGeom prst="rect">
            <a:avLst/>
          </a:prstGeom>
        </p:spPr>
      </p:pic>
    </p:spTree>
    <p:extLst>
      <p:ext uri="{BB962C8B-B14F-4D97-AF65-F5344CB8AC3E}">
        <p14:creationId xmlns:p14="http://schemas.microsoft.com/office/powerpoint/2010/main" val="2955404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r>
              <a:rPr lang="en-US" sz="2400" dirty="0">
                <a:latin typeface="Arial" panose="020B0604020202020204" pitchFamily="34" charset="0"/>
                <a:cs typeface="Arial" panose="020B0604020202020204" pitchFamily="34" charset="0"/>
              </a:rPr>
              <a:t>L8 orthogonal array. </a:t>
            </a:r>
          </a:p>
          <a:p>
            <a:pPr marL="0" indent="0" algn="just" latinLnBrk="0">
              <a:buNone/>
            </a:pPr>
            <a:r>
              <a:rPr lang="en-US" sz="2400" dirty="0">
                <a:latin typeface="Arial" panose="020B0604020202020204" pitchFamily="34" charset="0"/>
                <a:cs typeface="Arial" panose="020B0604020202020204" pitchFamily="34" charset="0"/>
              </a:rPr>
              <a:t>Hardness value (HV) of steel: </a:t>
            </a:r>
            <a:r>
              <a:rPr lang="en-US" sz="2400" b="1" dirty="0">
                <a:solidFill>
                  <a:srgbClr val="FF0000"/>
                </a:solidFill>
                <a:latin typeface="Arial" panose="020B0604020202020204" pitchFamily="34" charset="0"/>
                <a:cs typeface="Arial" panose="020B0604020202020204" pitchFamily="34" charset="0"/>
              </a:rPr>
              <a:t>larger is better</a:t>
            </a:r>
          </a:p>
          <a:p>
            <a:pPr marL="0" indent="0" algn="just" latinLnBrk="0">
              <a:buNone/>
            </a:pPr>
            <a:r>
              <a:rPr lang="en-US" sz="2400" b="1" dirty="0">
                <a:solidFill>
                  <a:srgbClr val="FF0000"/>
                </a:solidFill>
                <a:latin typeface="Arial" panose="020B0604020202020204" pitchFamily="34" charset="0"/>
                <a:cs typeface="Arial" panose="020B0604020202020204" pitchFamily="34" charset="0"/>
              </a:rPr>
              <a:t>Hence, S/N ratio: -10 * Log10(sum(1/y^2)/n)</a:t>
            </a:r>
          </a:p>
          <a:p>
            <a:pPr marL="0" indent="0" algn="just" latinLnBrk="0">
              <a:buNone/>
            </a:pPr>
            <a:endParaRPr lang="en-US" sz="2400" b="1" dirty="0">
              <a:solidFill>
                <a:srgbClr val="FF0000"/>
              </a:solidFill>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S/N ratio = -10 * Log10(sum(1/y^2)/n) = 35.1175 = 35.12</a:t>
            </a:r>
          </a:p>
          <a:p>
            <a:pPr marL="0" indent="0" algn="just" latinLnBrk="0">
              <a:buNone/>
            </a:pPr>
            <a:r>
              <a:rPr lang="en-US" sz="2400" dirty="0">
                <a:latin typeface="Arial" panose="020B0604020202020204" pitchFamily="34" charset="0"/>
                <a:cs typeface="Arial" panose="020B0604020202020204" pitchFamily="34" charset="0"/>
              </a:rPr>
              <a:t>..</a:t>
            </a:r>
          </a:p>
          <a:p>
            <a:pPr marL="0" indent="0" algn="just" latinLnBrk="0">
              <a:buNone/>
            </a:pPr>
            <a:r>
              <a:rPr lang="en-US" sz="2400" dirty="0">
                <a:latin typeface="Arial" panose="020B0604020202020204" pitchFamily="34" charset="0"/>
                <a:cs typeface="Arial" panose="020B0604020202020204" pitchFamily="34" charset="0"/>
              </a:rPr>
              <a:t>..</a:t>
            </a:r>
          </a:p>
          <a:p>
            <a:pPr marL="0" indent="0" algn="just" latinLnBrk="0">
              <a:buNone/>
            </a:pPr>
            <a:r>
              <a:rPr lang="en-US" sz="2400" dirty="0">
                <a:latin typeface="Arial" panose="020B0604020202020204" pitchFamily="34" charset="0"/>
                <a:cs typeface="Arial" panose="020B0604020202020204" pitchFamily="34" charset="0"/>
              </a:rPr>
              <a:t>..</a:t>
            </a:r>
          </a:p>
          <a:p>
            <a:pPr marL="0" indent="0" algn="just" latinLnBrk="0">
              <a:buNone/>
            </a:pPr>
            <a:r>
              <a:rPr lang="en-US" sz="2400" dirty="0">
                <a:latin typeface="Arial" panose="020B0604020202020204" pitchFamily="34" charset="0"/>
                <a:cs typeface="Arial" panose="020B0604020202020204" pitchFamily="34" charset="0"/>
              </a:rPr>
              <a:t>..</a:t>
            </a:r>
          </a:p>
          <a:p>
            <a:pPr marL="0" indent="0" algn="just" latinLnBrk="0">
              <a:buNone/>
            </a:pPr>
            <a:r>
              <a:rPr lang="en-US" sz="2400" dirty="0">
                <a:latin typeface="Arial" panose="020B0604020202020204" pitchFamily="34" charset="0"/>
                <a:cs typeface="Arial" panose="020B0604020202020204" pitchFamily="34" charset="0"/>
              </a:rPr>
              <a:t>S/N ratio = -10 * Log10(sum(1/y^2)/n) = 33.62</a:t>
            </a: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100</a:t>
            </a:fld>
            <a:endParaRPr lang="en-US" altLang="ko-KR" dirty="0"/>
          </a:p>
        </p:txBody>
      </p:sp>
      <p:graphicFrame>
        <p:nvGraphicFramePr>
          <p:cNvPr id="11" name="Table 10"/>
          <p:cNvGraphicFramePr>
            <a:graphicFrameLocks noGrp="1"/>
          </p:cNvGraphicFramePr>
          <p:nvPr/>
        </p:nvGraphicFramePr>
        <p:xfrm>
          <a:off x="6993634" y="3320988"/>
          <a:ext cx="5198366" cy="2360146"/>
        </p:xfrm>
        <a:graphic>
          <a:graphicData uri="http://schemas.openxmlformats.org/drawingml/2006/table">
            <a:tbl>
              <a:tblPr firstRow="1" firstCol="1" bandRow="1">
                <a:tableStyleId>{21E4AEA4-8DFA-4A89-87EB-49C32662AFE0}</a:tableStyleId>
              </a:tblPr>
              <a:tblGrid>
                <a:gridCol w="537409">
                  <a:extLst>
                    <a:ext uri="{9D8B030D-6E8A-4147-A177-3AD203B41FA5}">
                      <a16:colId xmlns:a16="http://schemas.microsoft.com/office/drawing/2014/main" val="20000"/>
                    </a:ext>
                  </a:extLst>
                </a:gridCol>
                <a:gridCol w="671626">
                  <a:extLst>
                    <a:ext uri="{9D8B030D-6E8A-4147-A177-3AD203B41FA5}">
                      <a16:colId xmlns:a16="http://schemas.microsoft.com/office/drawing/2014/main" val="20001"/>
                    </a:ext>
                  </a:extLst>
                </a:gridCol>
                <a:gridCol w="671626">
                  <a:extLst>
                    <a:ext uri="{9D8B030D-6E8A-4147-A177-3AD203B41FA5}">
                      <a16:colId xmlns:a16="http://schemas.microsoft.com/office/drawing/2014/main" val="20002"/>
                    </a:ext>
                  </a:extLst>
                </a:gridCol>
                <a:gridCol w="661385">
                  <a:extLst>
                    <a:ext uri="{9D8B030D-6E8A-4147-A177-3AD203B41FA5}">
                      <a16:colId xmlns:a16="http://schemas.microsoft.com/office/drawing/2014/main" val="20003"/>
                    </a:ext>
                  </a:extLst>
                </a:gridCol>
                <a:gridCol w="664080">
                  <a:extLst>
                    <a:ext uri="{9D8B030D-6E8A-4147-A177-3AD203B41FA5}">
                      <a16:colId xmlns:a16="http://schemas.microsoft.com/office/drawing/2014/main" val="20004"/>
                    </a:ext>
                  </a:extLst>
                </a:gridCol>
                <a:gridCol w="664080">
                  <a:extLst>
                    <a:ext uri="{9D8B030D-6E8A-4147-A177-3AD203B41FA5}">
                      <a16:colId xmlns:a16="http://schemas.microsoft.com/office/drawing/2014/main" val="20005"/>
                    </a:ext>
                  </a:extLst>
                </a:gridCol>
                <a:gridCol w="572078">
                  <a:extLst>
                    <a:ext uri="{9D8B030D-6E8A-4147-A177-3AD203B41FA5}">
                      <a16:colId xmlns:a16="http://schemas.microsoft.com/office/drawing/2014/main" val="20006"/>
                    </a:ext>
                  </a:extLst>
                </a:gridCol>
                <a:gridCol w="756082">
                  <a:extLst>
                    <a:ext uri="{9D8B030D-6E8A-4147-A177-3AD203B41FA5}">
                      <a16:colId xmlns:a16="http://schemas.microsoft.com/office/drawing/2014/main" val="20007"/>
                    </a:ext>
                  </a:extLst>
                </a:gridCol>
              </a:tblGrid>
              <a:tr h="316893">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5">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Columns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HV</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S/N ratio</a:t>
                      </a:r>
                    </a:p>
                  </a:txBody>
                  <a:tcPr marL="0" marR="0" marT="0" marB="0" anchor="ct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57</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35.12</a:t>
                      </a:r>
                    </a:p>
                  </a:txBody>
                  <a:tcPr marL="0" marR="0" marT="0" marB="0" anchor="ct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35</a:t>
                      </a: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20</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59</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35.42</a:t>
                      </a:r>
                    </a:p>
                  </a:txBody>
                  <a:tcPr marL="0" marR="0" marT="0" marB="0" anchor="ct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65</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36.26</a:t>
                      </a:r>
                    </a:p>
                  </a:txBody>
                  <a:tcPr marL="0" marR="0" marT="0" marB="0" anchor="ct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33.06</a:t>
                      </a:r>
                    </a:p>
                  </a:txBody>
                  <a:tcPr marL="0" marR="0" marT="0" marB="0" anchor="ct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67</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36.52</a:t>
                      </a:r>
                    </a:p>
                  </a:txBody>
                  <a:tcPr marL="0" marR="0" marT="0" marB="0" anchor="ct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37.27</a:t>
                      </a:r>
                    </a:p>
                  </a:txBody>
                  <a:tcPr marL="0" marR="0" marT="0" marB="0" anchor="ct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51</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34.15</a:t>
                      </a:r>
                    </a:p>
                  </a:txBody>
                  <a:tcPr marL="0" marR="0" marT="0" marB="0" anchor="ct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48</a:t>
                      </a: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33.62</a:t>
                      </a:r>
                    </a:p>
                  </a:txBody>
                  <a:tcPr marL="0" marR="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36415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r>
              <a:rPr lang="en-US" sz="2400" dirty="0">
                <a:latin typeface="Arial" panose="020B0604020202020204" pitchFamily="34" charset="0"/>
                <a:cs typeface="Arial" panose="020B0604020202020204" pitchFamily="34" charset="0"/>
              </a:rPr>
              <a:t>main effects of factors</a:t>
            </a: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101</a:t>
            </a:fld>
            <a:endParaRPr lang="en-US" altLang="ko-KR" dirty="0"/>
          </a:p>
        </p:txBody>
      </p:sp>
      <p:sp>
        <p:nvSpPr>
          <p:cNvPr id="6" name="Rectangle 5"/>
          <p:cNvSpPr/>
          <p:nvPr/>
        </p:nvSpPr>
        <p:spPr>
          <a:xfrm>
            <a:off x="479376" y="1448780"/>
            <a:ext cx="11573518" cy="3093154"/>
          </a:xfrm>
          <a:prstGeom prst="rect">
            <a:avLst/>
          </a:prstGeom>
        </p:spPr>
        <p:txBody>
          <a:bodyPr wrap="square">
            <a:spAutoFit/>
          </a:bodyPr>
          <a:lstStyle/>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(35.12+35.42+36.26+33.06) = 34.96</a:t>
            </a:r>
          </a:p>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35.39</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36.08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34.27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34.58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35.78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35.51</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34.84</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35.57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34.79</a:t>
            </a:r>
          </a:p>
          <a:p>
            <a:pPr marL="91440" marR="0">
              <a:lnSpc>
                <a:spcPts val="1775"/>
              </a:lnSpc>
              <a:spcBef>
                <a:spcPts val="0"/>
              </a:spcBef>
              <a:spcAft>
                <a:spcPts val="0"/>
              </a:spcAft>
              <a:tabLst>
                <a:tab pos="988695" algn="l"/>
                <a:tab pos="4906010" algn="r"/>
              </a:tabLst>
            </a:pP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8" name="Table 7"/>
          <p:cNvGraphicFramePr>
            <a:graphicFrameLocks noGrp="1"/>
          </p:cNvGraphicFramePr>
          <p:nvPr/>
        </p:nvGraphicFramePr>
        <p:xfrm>
          <a:off x="5447928" y="2024844"/>
          <a:ext cx="5951985" cy="3954657"/>
        </p:xfrm>
        <a:graphic>
          <a:graphicData uri="http://schemas.openxmlformats.org/drawingml/2006/table">
            <a:tbl>
              <a:tblPr firstRow="1" firstCol="1" bandRow="1">
                <a:tableStyleId>{21E4AEA4-8DFA-4A89-87EB-49C32662AFE0}</a:tableStyleId>
              </a:tblPr>
              <a:tblGrid>
                <a:gridCol w="537187">
                  <a:extLst>
                    <a:ext uri="{9D8B030D-6E8A-4147-A177-3AD203B41FA5}">
                      <a16:colId xmlns:a16="http://schemas.microsoft.com/office/drawing/2014/main" val="20000"/>
                    </a:ext>
                  </a:extLst>
                </a:gridCol>
                <a:gridCol w="671348">
                  <a:extLst>
                    <a:ext uri="{9D8B030D-6E8A-4147-A177-3AD203B41FA5}">
                      <a16:colId xmlns:a16="http://schemas.microsoft.com/office/drawing/2014/main" val="20001"/>
                    </a:ext>
                  </a:extLst>
                </a:gridCol>
                <a:gridCol w="671348">
                  <a:extLst>
                    <a:ext uri="{9D8B030D-6E8A-4147-A177-3AD203B41FA5}">
                      <a16:colId xmlns:a16="http://schemas.microsoft.com/office/drawing/2014/main" val="20002"/>
                    </a:ext>
                  </a:extLst>
                </a:gridCol>
                <a:gridCol w="757292">
                  <a:extLst>
                    <a:ext uri="{9D8B030D-6E8A-4147-A177-3AD203B41FA5}">
                      <a16:colId xmlns:a16="http://schemas.microsoft.com/office/drawing/2014/main" val="20003"/>
                    </a:ext>
                  </a:extLst>
                </a:gridCol>
                <a:gridCol w="567625">
                  <a:extLst>
                    <a:ext uri="{9D8B030D-6E8A-4147-A177-3AD203B41FA5}">
                      <a16:colId xmlns:a16="http://schemas.microsoft.com/office/drawing/2014/main" val="20004"/>
                    </a:ext>
                  </a:extLst>
                </a:gridCol>
                <a:gridCol w="663805">
                  <a:extLst>
                    <a:ext uri="{9D8B030D-6E8A-4147-A177-3AD203B41FA5}">
                      <a16:colId xmlns:a16="http://schemas.microsoft.com/office/drawing/2014/main" val="20005"/>
                    </a:ext>
                  </a:extLst>
                </a:gridCol>
                <a:gridCol w="571842">
                  <a:extLst>
                    <a:ext uri="{9D8B030D-6E8A-4147-A177-3AD203B41FA5}">
                      <a16:colId xmlns:a16="http://schemas.microsoft.com/office/drawing/2014/main" val="20006"/>
                    </a:ext>
                  </a:extLst>
                </a:gridCol>
                <a:gridCol w="878163">
                  <a:extLst>
                    <a:ext uri="{9D8B030D-6E8A-4147-A177-3AD203B41FA5}">
                      <a16:colId xmlns:a16="http://schemas.microsoft.com/office/drawing/2014/main" val="20007"/>
                    </a:ext>
                  </a:extLst>
                </a:gridCol>
                <a:gridCol w="633375">
                  <a:extLst>
                    <a:ext uri="{9D8B030D-6E8A-4147-A177-3AD203B41FA5}">
                      <a16:colId xmlns:a16="http://schemas.microsoft.com/office/drawing/2014/main" val="20008"/>
                    </a:ext>
                  </a:extLst>
                </a:gridCol>
              </a:tblGrid>
              <a:tr h="230775">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5">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Columns</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46990" marR="0" algn="ctr">
                        <a:lnSpc>
                          <a:spcPts val="1775"/>
                        </a:lnSpc>
                        <a:spcBef>
                          <a:spcPts val="0"/>
                        </a:spcBef>
                        <a:spcAft>
                          <a:spcPts val="0"/>
                        </a:spcAft>
                      </a:pP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0"/>
                  </a:ext>
                </a:extLst>
              </a:tr>
              <a:tr h="186238">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5</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HV</a:t>
                      </a: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S/N ratio</a:t>
                      </a:r>
                    </a:p>
                  </a:txBody>
                  <a:tcPr marL="0" marR="0" marT="0" marB="0" anchor="ctr"/>
                </a:tc>
                <a:tc>
                  <a:txBody>
                    <a:bodyPr/>
                    <a:lstStyle/>
                    <a:p>
                      <a:pPr marL="46990" marR="0" algn="ctr">
                        <a:lnSpc>
                          <a:spcPts val="1775"/>
                        </a:lnSpc>
                        <a:spcBef>
                          <a:spcPts val="0"/>
                        </a:spcBef>
                        <a:spcAft>
                          <a:spcPts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η</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332952">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760 (1)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5 (1)</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57</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35.12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tc>
                <a:extLst>
                  <a:ext uri="{0D108BD9-81ED-4DB2-BD59-A6C34878D82A}">
                    <a16:rowId xmlns:a16="http://schemas.microsoft.com/office/drawing/2014/main" val="10002"/>
                  </a:ext>
                </a:extLst>
              </a:tr>
              <a:tr h="332952">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760 (1)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6 (2)</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20 (2)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59</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35.42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2</a:t>
                      </a:r>
                    </a:p>
                  </a:txBody>
                  <a:tcPr marL="0" marR="0" marT="0" marB="0" anchor="ctr"/>
                </a:tc>
                <a:extLst>
                  <a:ext uri="{0D108BD9-81ED-4DB2-BD59-A6C34878D82A}">
                    <a16:rowId xmlns:a16="http://schemas.microsoft.com/office/drawing/2014/main" val="10003"/>
                  </a:ext>
                </a:extLst>
              </a:tr>
              <a:tr h="354214">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760 (1)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300 (2)</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5 (1)</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65</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36.26</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a:t>
                      </a:r>
                    </a:p>
                  </a:txBody>
                  <a:tcPr marL="0" marR="0" marT="0" marB="0" anchor="ctr"/>
                </a:tc>
                <a:extLst>
                  <a:ext uri="{0D108BD9-81ED-4DB2-BD59-A6C34878D82A}">
                    <a16:rowId xmlns:a16="http://schemas.microsoft.com/office/drawing/2014/main" val="10004"/>
                  </a:ext>
                </a:extLst>
              </a:tr>
              <a:tr h="354214">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760 (1)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a:solidFill>
                            <a:schemeClr val="dk1"/>
                          </a:solidFill>
                          <a:effectLst/>
                          <a:latin typeface="Arial" panose="020B0604020202020204" pitchFamily="34" charset="0"/>
                          <a:ea typeface="+mn-ea"/>
                          <a:cs typeface="Arial" panose="020B0604020202020204" pitchFamily="34" charset="0"/>
                        </a:rPr>
                        <a:t>300 (2)</a:t>
                      </a:r>
                      <a:endParaRPr lang="en-US" sz="12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6 (2)</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20 (2)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45</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33.06</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4</a:t>
                      </a:r>
                    </a:p>
                  </a:txBody>
                  <a:tcPr marL="0" marR="0" marT="0" marB="0" anchor="ctr"/>
                </a:tc>
                <a:extLst>
                  <a:ext uri="{0D108BD9-81ED-4DB2-BD59-A6C34878D82A}">
                    <a16:rowId xmlns:a16="http://schemas.microsoft.com/office/drawing/2014/main" val="10005"/>
                  </a:ext>
                </a:extLst>
              </a:tr>
              <a:tr h="354214">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900 (2)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a:solidFill>
                            <a:schemeClr val="dk1"/>
                          </a:solidFill>
                          <a:effectLst/>
                          <a:latin typeface="Arial" panose="020B0604020202020204" pitchFamily="34" charset="0"/>
                          <a:ea typeface="+mn-ea"/>
                          <a:cs typeface="Arial" panose="020B0604020202020204" pitchFamily="34" charset="0"/>
                        </a:rPr>
                        <a:t>300 (2)</a:t>
                      </a:r>
                      <a:endParaRPr lang="en-US" sz="12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20 (2)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67</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36.52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5</a:t>
                      </a:r>
                    </a:p>
                  </a:txBody>
                  <a:tcPr marL="0" marR="0" marT="0" marB="0" anchor="ctr"/>
                </a:tc>
                <a:extLst>
                  <a:ext uri="{0D108BD9-81ED-4DB2-BD59-A6C34878D82A}">
                    <a16:rowId xmlns:a16="http://schemas.microsoft.com/office/drawing/2014/main" val="10006"/>
                  </a:ext>
                </a:extLst>
              </a:tr>
              <a:tr h="354214">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900 (2)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300 (2)</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6 (2)</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5 (1)</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37.27</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6</a:t>
                      </a:r>
                    </a:p>
                  </a:txBody>
                  <a:tcPr marL="0" marR="0" marT="0" marB="0" anchor="ctr"/>
                </a:tc>
                <a:extLst>
                  <a:ext uri="{0D108BD9-81ED-4DB2-BD59-A6C34878D82A}">
                    <a16:rowId xmlns:a16="http://schemas.microsoft.com/office/drawing/2014/main" val="10007"/>
                  </a:ext>
                </a:extLst>
              </a:tr>
              <a:tr h="332952">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900 (2)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a:solidFill>
                            <a:schemeClr val="dk1"/>
                          </a:solidFill>
                          <a:effectLst/>
                          <a:latin typeface="Arial" panose="020B0604020202020204" pitchFamily="34" charset="0"/>
                          <a:ea typeface="+mn-ea"/>
                          <a:cs typeface="Arial" panose="020B0604020202020204" pitchFamily="34" charset="0"/>
                        </a:rPr>
                        <a:t>1 (1)</a:t>
                      </a:r>
                      <a:endParaRPr lang="en-US" sz="12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20 (2)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51</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34.15</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7</a:t>
                      </a:r>
                    </a:p>
                  </a:txBody>
                  <a:tcPr marL="0" marR="0" marT="0" marB="0" anchor="ctr"/>
                </a:tc>
                <a:extLst>
                  <a:ext uri="{0D108BD9-81ED-4DB2-BD59-A6C34878D82A}">
                    <a16:rowId xmlns:a16="http://schemas.microsoft.com/office/drawing/2014/main" val="10008"/>
                  </a:ext>
                </a:extLst>
              </a:tr>
              <a:tr h="332952">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900 (2)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1 (1)</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6 (2)</a:t>
                      </a:r>
                    </a:p>
                  </a:txBody>
                  <a:tcPr marL="0" marR="0" marT="0" marB="0" anchor="ctr"/>
                </a:tc>
                <a:tc>
                  <a:txBody>
                    <a:bodyPr/>
                    <a:lstStyle/>
                    <a:p>
                      <a:pPr marL="46990" marR="0" algn="ctr" defTabSz="1125444" rtl="0" eaLnBrk="1" latinLnBrk="1" hangingPunct="1">
                        <a:lnSpc>
                          <a:spcPts val="1775"/>
                        </a:lnSpc>
                        <a:spcBef>
                          <a:spcPts val="0"/>
                        </a:spcBef>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5 (1)</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48</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33.62</a:t>
                      </a: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Calibri" panose="020F0502020204030204" pitchFamily="34" charset="0"/>
                          <a:cs typeface="Arial" panose="020B0604020202020204" pitchFamily="34" charset="0"/>
                        </a:rPr>
                        <a:t>8</a:t>
                      </a:r>
                    </a:p>
                  </a:txBody>
                  <a:tcPr marL="0" marR="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4011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r>
              <a:rPr lang="en-US" sz="2400" dirty="0">
                <a:latin typeface="Arial" panose="020B0604020202020204" pitchFamily="34" charset="0"/>
                <a:cs typeface="Arial" panose="020B0604020202020204" pitchFamily="34" charset="0"/>
              </a:rPr>
              <a:t>main effects of factors</a:t>
            </a:r>
          </a:p>
          <a:p>
            <a:pPr marL="0" indent="0" algn="just" latinLnBrk="0">
              <a:buNone/>
            </a:pPr>
            <a:endParaRPr lang="en-US" sz="2400" b="1" dirty="0">
              <a:solidFill>
                <a:srgbClr val="FF0000"/>
              </a:solidFill>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102</a:t>
            </a:fld>
            <a:endParaRPr lang="en-US" altLang="ko-KR" dirty="0"/>
          </a:p>
        </p:txBody>
      </p:sp>
      <p:sp>
        <p:nvSpPr>
          <p:cNvPr id="6" name="Rectangle 5"/>
          <p:cNvSpPr/>
          <p:nvPr/>
        </p:nvSpPr>
        <p:spPr>
          <a:xfrm>
            <a:off x="441920" y="1595417"/>
            <a:ext cx="11573518" cy="3093154"/>
          </a:xfrm>
          <a:prstGeom prst="rect">
            <a:avLst/>
          </a:prstGeom>
        </p:spPr>
        <p:txBody>
          <a:bodyPr wrap="square">
            <a:spAutoFit/>
          </a:bodyPr>
          <a:lstStyle/>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(35.12+35.42+36.26+33.06) = 34.96</a:t>
            </a:r>
          </a:p>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35.39</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36.08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34.27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34.58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35.78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35.51</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34.84</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35.57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34.79</a:t>
            </a:r>
          </a:p>
          <a:p>
            <a:pPr marL="91440" marR="0">
              <a:lnSpc>
                <a:spcPts val="1775"/>
              </a:lnSpc>
              <a:spcBef>
                <a:spcPts val="0"/>
              </a:spcBef>
              <a:spcAft>
                <a:spcPts val="0"/>
              </a:spcAft>
              <a:tabLst>
                <a:tab pos="988695" algn="l"/>
                <a:tab pos="4906010" algn="r"/>
              </a:tabLst>
            </a:pP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231904" y="2240868"/>
            <a:ext cx="6192688" cy="4013006"/>
          </a:xfrm>
          <a:prstGeom prst="rect">
            <a:avLst/>
          </a:prstGeom>
        </p:spPr>
      </p:pic>
    </p:spTree>
    <p:extLst>
      <p:ext uri="{BB962C8B-B14F-4D97-AF65-F5344CB8AC3E}">
        <p14:creationId xmlns:p14="http://schemas.microsoft.com/office/powerpoint/2010/main" val="1804605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r>
              <a:rPr lang="en-US" sz="2400" dirty="0">
                <a:latin typeface="Arial" panose="020B0604020202020204" pitchFamily="34" charset="0"/>
                <a:cs typeface="Arial" panose="020B0604020202020204" pitchFamily="34" charset="0"/>
              </a:rPr>
              <a:t>A2, B1, C2, D1, E1 has largest value in S/N ratio. Hence, we can consider this as best combination of factors and its level to get higher hardness value (HV). </a:t>
            </a:r>
            <a:endParaRPr lang="en-US" sz="1800" b="1" dirty="0">
              <a:solidFill>
                <a:srgbClr val="FF0000"/>
              </a:solidFill>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103</a:t>
            </a:fld>
            <a:endParaRPr lang="en-US" altLang="ko-KR" dirty="0"/>
          </a:p>
        </p:txBody>
      </p:sp>
      <p:pic>
        <p:nvPicPr>
          <p:cNvPr id="3" name="Picture 2"/>
          <p:cNvPicPr>
            <a:picLocks noChangeAspect="1"/>
          </p:cNvPicPr>
          <p:nvPr/>
        </p:nvPicPr>
        <p:blipFill>
          <a:blip r:embed="rId2"/>
          <a:stretch>
            <a:fillRect/>
          </a:stretch>
        </p:blipFill>
        <p:spPr>
          <a:xfrm>
            <a:off x="3807596" y="1952836"/>
            <a:ext cx="5608440" cy="3634400"/>
          </a:xfrm>
          <a:prstGeom prst="rect">
            <a:avLst/>
          </a:prstGeom>
        </p:spPr>
      </p:pic>
    </p:spTree>
    <p:extLst>
      <p:ext uri="{BB962C8B-B14F-4D97-AF65-F5344CB8AC3E}">
        <p14:creationId xmlns:p14="http://schemas.microsoft.com/office/powerpoint/2010/main" val="3761001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Problem: </a:t>
            </a:r>
            <a:r>
              <a:rPr lang="en-US" sz="2400" dirty="0">
                <a:latin typeface="Arial" panose="020B0604020202020204" pitchFamily="34" charset="0"/>
                <a:cs typeface="Arial" panose="020B0604020202020204" pitchFamily="34" charset="0"/>
              </a:rPr>
              <a:t>Find out the optimum value for MS plate &amp; Value of these shown in table.</a:t>
            </a:r>
            <a:endParaRPr lang="en-US" sz="18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104</a:t>
            </a:fld>
            <a:endParaRPr lang="en-US" altLang="ko-KR" dirty="0"/>
          </a:p>
        </p:txBody>
      </p:sp>
      <p:pic>
        <p:nvPicPr>
          <p:cNvPr id="3" name="Picture 2"/>
          <p:cNvPicPr>
            <a:picLocks noChangeAspect="1"/>
          </p:cNvPicPr>
          <p:nvPr/>
        </p:nvPicPr>
        <p:blipFill>
          <a:blip r:embed="rId2"/>
          <a:stretch>
            <a:fillRect/>
          </a:stretch>
        </p:blipFill>
        <p:spPr>
          <a:xfrm>
            <a:off x="304800" y="1916832"/>
            <a:ext cx="5791200" cy="3638550"/>
          </a:xfrm>
          <a:prstGeom prst="rect">
            <a:avLst/>
          </a:prstGeom>
        </p:spPr>
      </p:pic>
      <p:pic>
        <p:nvPicPr>
          <p:cNvPr id="5" name="Picture 4"/>
          <p:cNvPicPr>
            <a:picLocks noChangeAspect="1"/>
          </p:cNvPicPr>
          <p:nvPr/>
        </p:nvPicPr>
        <p:blipFill>
          <a:blip r:embed="rId3"/>
          <a:stretch>
            <a:fillRect/>
          </a:stretch>
        </p:blipFill>
        <p:spPr>
          <a:xfrm>
            <a:off x="6257924" y="1592796"/>
            <a:ext cx="5934075" cy="4867275"/>
          </a:xfrm>
          <a:prstGeom prst="rect">
            <a:avLst/>
          </a:prstGeom>
        </p:spPr>
      </p:pic>
    </p:spTree>
    <p:extLst>
      <p:ext uri="{BB962C8B-B14F-4D97-AF65-F5344CB8AC3E}">
        <p14:creationId xmlns:p14="http://schemas.microsoft.com/office/powerpoint/2010/main" val="3880336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Problem: </a:t>
            </a:r>
            <a:endParaRPr lang="en-US" sz="2400" dirty="0">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Surface roughness:</a:t>
            </a:r>
          </a:p>
          <a:p>
            <a:pPr marL="0" indent="0" algn="just" latinLnBrk="0">
              <a:buNone/>
            </a:pPr>
            <a:r>
              <a:rPr lang="en-US" sz="2400" dirty="0">
                <a:latin typeface="Arial" panose="020B0604020202020204" pitchFamily="34" charset="0"/>
                <a:cs typeface="Arial" panose="020B0604020202020204" pitchFamily="34" charset="0"/>
              </a:rPr>
              <a:t>Kerf: </a:t>
            </a:r>
            <a:endParaRPr lang="en-US" sz="18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105</a:t>
            </a:fld>
            <a:endParaRPr lang="en-US" altLang="ko-KR" dirty="0"/>
          </a:p>
        </p:txBody>
      </p:sp>
      <p:pic>
        <p:nvPicPr>
          <p:cNvPr id="6" name="Picture 5"/>
          <p:cNvPicPr>
            <a:picLocks noChangeAspect="1"/>
          </p:cNvPicPr>
          <p:nvPr/>
        </p:nvPicPr>
        <p:blipFill>
          <a:blip r:embed="rId2"/>
          <a:stretch>
            <a:fillRect/>
          </a:stretch>
        </p:blipFill>
        <p:spPr>
          <a:xfrm>
            <a:off x="7002861" y="1376768"/>
            <a:ext cx="4452720" cy="2705646"/>
          </a:xfrm>
          <a:prstGeom prst="rect">
            <a:avLst/>
          </a:prstGeom>
        </p:spPr>
      </p:pic>
      <p:pic>
        <p:nvPicPr>
          <p:cNvPr id="8" name="Picture 7"/>
          <p:cNvPicPr>
            <a:picLocks noChangeAspect="1"/>
          </p:cNvPicPr>
          <p:nvPr/>
        </p:nvPicPr>
        <p:blipFill>
          <a:blip r:embed="rId3"/>
          <a:stretch>
            <a:fillRect/>
          </a:stretch>
        </p:blipFill>
        <p:spPr>
          <a:xfrm>
            <a:off x="731404" y="2949205"/>
            <a:ext cx="3463078" cy="2991510"/>
          </a:xfrm>
          <a:prstGeom prst="rect">
            <a:avLst/>
          </a:prstGeom>
        </p:spPr>
      </p:pic>
      <p:pic>
        <p:nvPicPr>
          <p:cNvPr id="9" name="Picture 8"/>
          <p:cNvPicPr>
            <a:picLocks noChangeAspect="1"/>
          </p:cNvPicPr>
          <p:nvPr/>
        </p:nvPicPr>
        <p:blipFill>
          <a:blip r:embed="rId4"/>
          <a:stretch>
            <a:fillRect/>
          </a:stretch>
        </p:blipFill>
        <p:spPr>
          <a:xfrm>
            <a:off x="5483932" y="4444960"/>
            <a:ext cx="3571402" cy="2077244"/>
          </a:xfrm>
          <a:prstGeom prst="rect">
            <a:avLst/>
          </a:prstGeom>
        </p:spPr>
      </p:pic>
    </p:spTree>
    <p:extLst>
      <p:ext uri="{BB962C8B-B14F-4D97-AF65-F5344CB8AC3E}">
        <p14:creationId xmlns:p14="http://schemas.microsoft.com/office/powerpoint/2010/main" val="13221447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endParaRPr lang="en-US" sz="2400" dirty="0">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How many factors? How many level? Which Orthogonal Array? Which S/N Ratio?</a:t>
            </a:r>
            <a:endParaRPr lang="en-US" sz="18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106</a:t>
            </a:fld>
            <a:endParaRPr lang="en-US" altLang="ko-KR" dirty="0"/>
          </a:p>
        </p:txBody>
      </p:sp>
      <p:pic>
        <p:nvPicPr>
          <p:cNvPr id="10" name="Picture 9"/>
          <p:cNvPicPr>
            <a:picLocks noChangeAspect="1"/>
          </p:cNvPicPr>
          <p:nvPr/>
        </p:nvPicPr>
        <p:blipFill>
          <a:blip r:embed="rId2"/>
          <a:stretch>
            <a:fillRect/>
          </a:stretch>
        </p:blipFill>
        <p:spPr>
          <a:xfrm>
            <a:off x="3683732" y="2175605"/>
            <a:ext cx="5069979" cy="4158522"/>
          </a:xfrm>
          <a:prstGeom prst="rect">
            <a:avLst/>
          </a:prstGeom>
        </p:spPr>
      </p:pic>
    </p:spTree>
    <p:extLst>
      <p:ext uri="{BB962C8B-B14F-4D97-AF65-F5344CB8AC3E}">
        <p14:creationId xmlns:p14="http://schemas.microsoft.com/office/powerpoint/2010/main" val="7037577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endParaRPr lang="en-US" sz="2400" dirty="0">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How many factors? 3 factors</a:t>
            </a:r>
          </a:p>
          <a:p>
            <a:pPr marL="0" indent="0" algn="just" latinLnBrk="0">
              <a:buNone/>
            </a:pPr>
            <a:r>
              <a:rPr lang="en-US" sz="2400" dirty="0">
                <a:latin typeface="Arial" panose="020B0604020202020204" pitchFamily="34" charset="0"/>
                <a:cs typeface="Arial" panose="020B0604020202020204" pitchFamily="34" charset="0"/>
              </a:rPr>
              <a:t>How many level? 3 levels</a:t>
            </a:r>
          </a:p>
          <a:p>
            <a:pPr marL="0" indent="0" algn="just" latinLnBrk="0">
              <a:buNone/>
            </a:pPr>
            <a:r>
              <a:rPr lang="en-US" sz="2400" dirty="0">
                <a:latin typeface="Arial" panose="020B0604020202020204" pitchFamily="34" charset="0"/>
                <a:cs typeface="Arial" panose="020B0604020202020204" pitchFamily="34" charset="0"/>
              </a:rPr>
              <a:t>Which Orthogonal Array? L9 orthogonal array</a:t>
            </a:r>
          </a:p>
          <a:p>
            <a:pPr marL="0" indent="0" algn="just" latinLnBrk="0">
              <a:buNone/>
            </a:pPr>
            <a:r>
              <a:rPr lang="en-US" sz="2400" dirty="0">
                <a:latin typeface="Arial" panose="020B0604020202020204" pitchFamily="34" charset="0"/>
                <a:cs typeface="Arial" panose="020B0604020202020204" pitchFamily="34" charset="0"/>
              </a:rPr>
              <a:t>Which S/N Ratio? Both surface roughness and Kerf needs to be smaller.</a:t>
            </a: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Hence, Smaller is better to be used to calculate S/N ratio.</a:t>
            </a:r>
            <a:endParaRPr lang="en-US" sz="18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107</a:t>
            </a:fld>
            <a:endParaRPr lang="en-US" altLang="ko-KR" dirty="0"/>
          </a:p>
        </p:txBody>
      </p:sp>
      <p:pic>
        <p:nvPicPr>
          <p:cNvPr id="10" name="Picture 9"/>
          <p:cNvPicPr>
            <a:picLocks noChangeAspect="1"/>
          </p:cNvPicPr>
          <p:nvPr/>
        </p:nvPicPr>
        <p:blipFill>
          <a:blip r:embed="rId2"/>
          <a:stretch>
            <a:fillRect/>
          </a:stretch>
        </p:blipFill>
        <p:spPr>
          <a:xfrm>
            <a:off x="8508268" y="3704939"/>
            <a:ext cx="3665823" cy="3006799"/>
          </a:xfrm>
          <a:prstGeom prst="rect">
            <a:avLst/>
          </a:prstGeom>
        </p:spPr>
      </p:pic>
      <p:pic>
        <p:nvPicPr>
          <p:cNvPr id="6" name="Picture 5"/>
          <p:cNvPicPr>
            <a:picLocks noChangeAspect="1"/>
          </p:cNvPicPr>
          <p:nvPr/>
        </p:nvPicPr>
        <p:blipFill>
          <a:blip r:embed="rId3"/>
          <a:stretch>
            <a:fillRect/>
          </a:stretch>
        </p:blipFill>
        <p:spPr>
          <a:xfrm>
            <a:off x="9261471" y="564806"/>
            <a:ext cx="2907753" cy="2304256"/>
          </a:xfrm>
          <a:prstGeom prst="rect">
            <a:avLst/>
          </a:prstGeom>
        </p:spPr>
      </p:pic>
    </p:spTree>
    <p:extLst>
      <p:ext uri="{BB962C8B-B14F-4D97-AF65-F5344CB8AC3E}">
        <p14:creationId xmlns:p14="http://schemas.microsoft.com/office/powerpoint/2010/main" val="34331440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endParaRPr lang="en-US" sz="2400" dirty="0">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How many factors? </a:t>
                </a:r>
                <a:r>
                  <a:rPr lang="en-US" sz="2400" dirty="0">
                    <a:solidFill>
                      <a:srgbClr val="FF0000"/>
                    </a:solidFill>
                    <a:latin typeface="Arial" panose="020B0604020202020204" pitchFamily="34" charset="0"/>
                    <a:cs typeface="Arial" panose="020B0604020202020204" pitchFamily="34" charset="0"/>
                  </a:rPr>
                  <a:t>3 factors</a:t>
                </a:r>
              </a:p>
              <a:p>
                <a:pPr marL="0" indent="0" algn="just" latinLnBrk="0">
                  <a:buNone/>
                </a:pPr>
                <a:r>
                  <a:rPr lang="en-US" sz="2400" dirty="0">
                    <a:latin typeface="Arial" panose="020B0604020202020204" pitchFamily="34" charset="0"/>
                    <a:cs typeface="Arial" panose="020B0604020202020204" pitchFamily="34" charset="0"/>
                  </a:rPr>
                  <a:t>How many level? </a:t>
                </a:r>
                <a:r>
                  <a:rPr lang="en-US" sz="2400" dirty="0">
                    <a:solidFill>
                      <a:srgbClr val="FF0000"/>
                    </a:solidFill>
                    <a:latin typeface="Arial" panose="020B0604020202020204" pitchFamily="34" charset="0"/>
                    <a:cs typeface="Arial" panose="020B0604020202020204" pitchFamily="34" charset="0"/>
                  </a:rPr>
                  <a:t>3 levels</a:t>
                </a:r>
              </a:p>
              <a:p>
                <a:pPr marL="0" indent="0" algn="just" latinLnBrk="0">
                  <a:buNone/>
                </a:pPr>
                <a:r>
                  <a:rPr lang="en-US" sz="2400" dirty="0">
                    <a:latin typeface="Arial" panose="020B0604020202020204" pitchFamily="34" charset="0"/>
                    <a:cs typeface="Arial" panose="020B0604020202020204" pitchFamily="34" charset="0"/>
                  </a:rPr>
                  <a:t>Which Orthogonal Array? </a:t>
                </a:r>
                <a:r>
                  <a:rPr lang="en-US" sz="2400" dirty="0">
                    <a:solidFill>
                      <a:srgbClr val="FF0000"/>
                    </a:solidFill>
                    <a:latin typeface="Arial" panose="020B0604020202020204" pitchFamily="34" charset="0"/>
                    <a:cs typeface="Arial" panose="020B0604020202020204" pitchFamily="34" charset="0"/>
                  </a:rPr>
                  <a:t>L9 orthogonal array</a:t>
                </a:r>
              </a:p>
              <a:p>
                <a:pPr marL="0" indent="0" algn="just" latinLnBrk="0">
                  <a:buNone/>
                </a:pPr>
                <a:r>
                  <a:rPr lang="en-US" sz="2400" dirty="0">
                    <a:latin typeface="Arial" panose="020B0604020202020204" pitchFamily="34" charset="0"/>
                    <a:cs typeface="Arial" panose="020B0604020202020204" pitchFamily="34" charset="0"/>
                  </a:rPr>
                  <a:t>Which S/N Ratio? Surface roughness needs to be smaller.</a:t>
                </a:r>
              </a:p>
              <a:p>
                <a:pPr marL="0" indent="0" algn="just" latinLnBrk="0">
                  <a:buNone/>
                </a:pPr>
                <a:r>
                  <a:rPr lang="en-US" sz="2400" dirty="0">
                    <a:latin typeface="Arial" panose="020B0604020202020204" pitchFamily="34" charset="0"/>
                    <a:cs typeface="Arial" panose="020B0604020202020204" pitchFamily="34" charset="0"/>
                  </a:rPr>
                  <a:t>Hence, </a:t>
                </a:r>
                <a:r>
                  <a:rPr lang="en-US" sz="2400" dirty="0">
                    <a:solidFill>
                      <a:srgbClr val="FF0000"/>
                    </a:solidFill>
                    <a:latin typeface="Arial" panose="020B0604020202020204" pitchFamily="34" charset="0"/>
                    <a:cs typeface="Arial" panose="020B0604020202020204" pitchFamily="34" charset="0"/>
                  </a:rPr>
                  <a:t>Smaller is better to be used to calculate S/N ratio</a:t>
                </a:r>
                <a:r>
                  <a:rPr lang="en-US" sz="2400" dirty="0">
                    <a:latin typeface="Arial" panose="020B0604020202020204" pitchFamily="34" charset="0"/>
                    <a:cs typeface="Arial" panose="020B0604020202020204" pitchFamily="34" charset="0"/>
                  </a:rPr>
                  <a:t>.</a:t>
                </a:r>
                <a:endParaRPr lang="en-US" sz="1800" dirty="0">
                  <a:latin typeface="Times New Roman" panose="02020603050405020304" pitchFamily="18" charset="0"/>
                </a:endParaRPr>
              </a:p>
              <a:p>
                <a:pPr marL="0" indent="0" algn="just" latinLnBrk="0">
                  <a:buNone/>
                </a:pPr>
                <a:r>
                  <a:rPr lang="en-US" altLang="ko-KR" sz="2000" b="1" dirty="0">
                    <a:latin typeface="Arial" panose="020B0604020202020204" pitchFamily="34" charset="0"/>
                    <a:cs typeface="Arial" panose="020B0604020202020204" pitchFamily="34" charset="0"/>
                  </a:rPr>
                  <a:t>Smaller-the-Better: η = -10 log10( </a:t>
                </a:r>
                <a14:m>
                  <m:oMath xmlns:m="http://schemas.openxmlformats.org/officeDocument/2006/math">
                    <m:sSup>
                      <m:sSupPr>
                        <m:ctrlPr>
                          <a:rPr lang="en-US" altLang="ko-KR" sz="2000" b="1" i="1">
                            <a:latin typeface="Cambria Math" panose="02040503050406030204" pitchFamily="18" charset="0"/>
                          </a:rPr>
                        </m:ctrlPr>
                      </m:sSupPr>
                      <m:e>
                        <m:r>
                          <a:rPr lang="en-US" altLang="ko-KR" sz="2000" b="1" i="1">
                            <a:latin typeface="Cambria Math" panose="02040503050406030204" pitchFamily="18" charset="0"/>
                          </a:rPr>
                          <m:t>𝒚</m:t>
                        </m:r>
                      </m:e>
                      <m:sup>
                        <m:r>
                          <a:rPr lang="en-US" altLang="ko-KR" sz="2000" b="1" i="1">
                            <a:latin typeface="Cambria Math" panose="02040503050406030204" pitchFamily="18" charset="0"/>
                          </a:rPr>
                          <m:t>𝟐</m:t>
                        </m:r>
                      </m:sup>
                    </m:sSup>
                  </m:oMath>
                </a14:m>
                <a:r>
                  <a:rPr lang="en-US" altLang="ko-KR" sz="2000" b="1" dirty="0">
                    <a:latin typeface="Arial" panose="020B0604020202020204" pitchFamily="34" charset="0"/>
                    <a:cs typeface="Arial" panose="020B0604020202020204" pitchFamily="34" charset="0"/>
                  </a:rPr>
                  <a:t>)</a:t>
                </a:r>
              </a:p>
              <a:p>
                <a:pPr marL="0" indent="0" algn="just" latinLnBrk="0">
                  <a:buNone/>
                </a:pPr>
                <a:r>
                  <a:rPr lang="en-US" sz="2000" b="1" dirty="0">
                    <a:latin typeface="Arial" panose="020B0604020202020204" pitchFamily="34" charset="0"/>
                    <a:cs typeface="Arial" panose="020B0604020202020204" pitchFamily="34" charset="0"/>
                  </a:rPr>
                  <a:t>Hence solving for </a:t>
                </a:r>
                <a:r>
                  <a:rPr lang="en-US" altLang="ko-KR" sz="2000" b="1" dirty="0">
                    <a:latin typeface="Arial" panose="020B0604020202020204" pitchFamily="34" charset="0"/>
                    <a:cs typeface="Arial" panose="020B0604020202020204" pitchFamily="34" charset="0"/>
                  </a:rPr>
                  <a:t>η</a:t>
                </a:r>
                <a:endParaRPr lang="en-US" sz="20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a:blip r:embed="rId2"/>
                <a:stretch>
                  <a:fillRect l="-833" t="-829"/>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108</a:t>
            </a:fld>
            <a:endParaRPr lang="en-US" altLang="ko-KR" dirty="0"/>
          </a:p>
        </p:txBody>
      </p:sp>
    </p:spTree>
    <p:extLst>
      <p:ext uri="{BB962C8B-B14F-4D97-AF65-F5344CB8AC3E}">
        <p14:creationId xmlns:p14="http://schemas.microsoft.com/office/powerpoint/2010/main" val="37749682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endParaRPr lang="en-US" sz="2400" dirty="0">
                  <a:latin typeface="Arial" panose="020B0604020202020204" pitchFamily="34" charset="0"/>
                  <a:cs typeface="Arial" panose="020B0604020202020204" pitchFamily="34" charset="0"/>
                </a:endParaRPr>
              </a:p>
              <a:p>
                <a:pPr marL="0" indent="0" algn="just" latinLnBrk="0">
                  <a:buNone/>
                </a:pPr>
                <a:r>
                  <a:rPr lang="en-US" altLang="ko-KR" sz="2000" b="1" dirty="0">
                    <a:latin typeface="Arial" panose="020B0604020202020204" pitchFamily="34" charset="0"/>
                    <a:cs typeface="Arial" panose="020B0604020202020204" pitchFamily="34" charset="0"/>
                  </a:rPr>
                  <a:t>Smaller-the-Better: η = -10 log10( </a:t>
                </a:r>
                <a14:m>
                  <m:oMath xmlns:m="http://schemas.openxmlformats.org/officeDocument/2006/math">
                    <m:sSup>
                      <m:sSupPr>
                        <m:ctrlPr>
                          <a:rPr lang="en-US" altLang="ko-KR" sz="2000" b="1" i="1">
                            <a:latin typeface="Cambria Math" panose="02040503050406030204" pitchFamily="18" charset="0"/>
                          </a:rPr>
                        </m:ctrlPr>
                      </m:sSupPr>
                      <m:e>
                        <m:r>
                          <a:rPr lang="en-US" altLang="ko-KR" sz="2000" b="1" i="1">
                            <a:latin typeface="Cambria Math" panose="02040503050406030204" pitchFamily="18" charset="0"/>
                          </a:rPr>
                          <m:t>𝒚</m:t>
                        </m:r>
                      </m:e>
                      <m:sup>
                        <m:r>
                          <a:rPr lang="en-US" altLang="ko-KR" sz="2000" b="1" i="1">
                            <a:latin typeface="Cambria Math" panose="02040503050406030204" pitchFamily="18" charset="0"/>
                          </a:rPr>
                          <m:t>𝟐</m:t>
                        </m:r>
                      </m:sup>
                    </m:sSup>
                  </m:oMath>
                </a14:m>
                <a:r>
                  <a:rPr lang="en-US" altLang="ko-KR" sz="2000" b="1" dirty="0">
                    <a:latin typeface="Arial" panose="020B0604020202020204" pitchFamily="34" charset="0"/>
                    <a:cs typeface="Arial" panose="020B0604020202020204" pitchFamily="34" charset="0"/>
                  </a:rPr>
                  <a:t>)</a:t>
                </a:r>
              </a:p>
              <a:p>
                <a:pPr marL="0" indent="0" algn="just" latinLnBrk="0">
                  <a:buNone/>
                </a:pPr>
                <a:r>
                  <a:rPr lang="en-US" sz="2000" b="1" dirty="0">
                    <a:latin typeface="Arial" panose="020B0604020202020204" pitchFamily="34" charset="0"/>
                    <a:cs typeface="Arial" panose="020B0604020202020204" pitchFamily="34" charset="0"/>
                  </a:rPr>
                  <a:t>Hence solving for </a:t>
                </a:r>
                <a:r>
                  <a:rPr lang="en-US" altLang="ko-KR" sz="2000" b="1" dirty="0">
                    <a:latin typeface="Arial" panose="020B0604020202020204" pitchFamily="34" charset="0"/>
                    <a:cs typeface="Arial" panose="020B0604020202020204" pitchFamily="34" charset="0"/>
                  </a:rPr>
                  <a:t>η</a:t>
                </a:r>
                <a:endParaRPr lang="en-US" sz="20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2"/>
                <a:stretch>
                  <a:fillRect l="-833" t="-829"/>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109</a:t>
            </a:fld>
            <a:endParaRPr lang="en-US" altLang="ko-KR" dirty="0"/>
          </a:p>
        </p:txBody>
      </p:sp>
      <p:sp>
        <p:nvSpPr>
          <p:cNvPr id="3" name="Rectangle 2"/>
          <p:cNvSpPr/>
          <p:nvPr/>
        </p:nvSpPr>
        <p:spPr>
          <a:xfrm>
            <a:off x="803412" y="2430062"/>
            <a:ext cx="6096000" cy="2246769"/>
          </a:xfrm>
          <a:prstGeom prst="rect">
            <a:avLst/>
          </a:prstGeom>
        </p:spPr>
        <p:txBody>
          <a:bodyPr>
            <a:spAutoFit/>
          </a:bodyPr>
          <a:lstStyle/>
          <a:p>
            <a:r>
              <a:rPr lang="en-IN" dirty="0"/>
              <a:t>A	B	C</a:t>
            </a:r>
          </a:p>
          <a:p>
            <a:r>
              <a:rPr lang="en-IN" dirty="0"/>
              <a:t>1	1	1</a:t>
            </a:r>
          </a:p>
          <a:p>
            <a:r>
              <a:rPr lang="en-IN" dirty="0"/>
              <a:t>1	2	2</a:t>
            </a:r>
          </a:p>
          <a:p>
            <a:r>
              <a:rPr lang="en-IN" dirty="0"/>
              <a:t>1	3	3</a:t>
            </a:r>
          </a:p>
          <a:p>
            <a:r>
              <a:rPr lang="en-IN" dirty="0"/>
              <a:t>2	1	2</a:t>
            </a:r>
          </a:p>
          <a:p>
            <a:r>
              <a:rPr lang="en-IN" dirty="0"/>
              <a:t>2	2	3</a:t>
            </a:r>
          </a:p>
          <a:p>
            <a:r>
              <a:rPr lang="en-IN" dirty="0"/>
              <a:t>2	3	1</a:t>
            </a:r>
          </a:p>
          <a:p>
            <a:r>
              <a:rPr lang="en-IN" dirty="0"/>
              <a:t>3	1	3</a:t>
            </a:r>
          </a:p>
          <a:p>
            <a:r>
              <a:rPr lang="en-IN" dirty="0"/>
              <a:t>3	2	1</a:t>
            </a:r>
          </a:p>
          <a:p>
            <a:r>
              <a:rPr lang="en-IN" dirty="0"/>
              <a:t>3	3	2</a:t>
            </a:r>
          </a:p>
        </p:txBody>
      </p:sp>
      <p:sp>
        <p:nvSpPr>
          <p:cNvPr id="8" name="Right Arrow 7"/>
          <p:cNvSpPr/>
          <p:nvPr/>
        </p:nvSpPr>
        <p:spPr>
          <a:xfrm>
            <a:off x="2920316" y="3465004"/>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1110973" y="5245205"/>
                <a:ext cx="1633204" cy="312586"/>
              </a:xfrm>
              <a:prstGeom prst="rect">
                <a:avLst/>
              </a:prstGeom>
            </p:spPr>
            <p:txBody>
              <a:bodyPr wrap="none">
                <a:spAutoFit/>
              </a:bodyPr>
              <a:lstStyle/>
              <a:p>
                <a:pPr marL="0" indent="0" algn="just" latinLnBrk="0">
                  <a:buNone/>
                </a:pPr>
                <a:r>
                  <a:rPr lang="en-US" altLang="ko-KR" b="1" dirty="0">
                    <a:latin typeface="Arial" panose="020B0604020202020204" pitchFamily="34" charset="0"/>
                    <a:cs typeface="Arial" panose="020B0604020202020204" pitchFamily="34" charset="0"/>
                  </a:rPr>
                  <a:t>η = -10 log10( </a:t>
                </a:r>
                <a14:m>
                  <m:oMath xmlns:m="http://schemas.openxmlformats.org/officeDocument/2006/math">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𝒚</m:t>
                        </m:r>
                      </m:e>
                      <m:sup>
                        <m:r>
                          <a:rPr lang="en-US" altLang="ko-KR" b="1" i="1">
                            <a:latin typeface="Cambria Math" panose="02040503050406030204" pitchFamily="18" charset="0"/>
                          </a:rPr>
                          <m:t>𝟐</m:t>
                        </m:r>
                      </m:sup>
                    </m:sSup>
                  </m:oMath>
                </a14:m>
                <a:r>
                  <a:rPr lang="en-US" altLang="ko-KR" b="1" dirty="0">
                    <a:latin typeface="Arial" panose="020B0604020202020204" pitchFamily="34" charset="0"/>
                    <a:cs typeface="Arial" panose="020B0604020202020204" pitchFamily="34" charset="0"/>
                  </a:rPr>
                  <a:t>)</a:t>
                </a:r>
              </a:p>
            </p:txBody>
          </p:sp>
        </mc:Choice>
        <mc:Fallback xmlns="">
          <p:sp>
            <p:nvSpPr>
              <p:cNvPr id="9" name="Rectangle 8"/>
              <p:cNvSpPr>
                <a:spLocks noRot="1" noChangeAspect="1" noMove="1" noResize="1" noEditPoints="1" noAdjustHandles="1" noChangeArrowheads="1" noChangeShapeType="1" noTextEdit="1"/>
              </p:cNvSpPr>
              <p:nvPr/>
            </p:nvSpPr>
            <p:spPr>
              <a:xfrm>
                <a:off x="1110973" y="5245205"/>
                <a:ext cx="1633204" cy="312586"/>
              </a:xfrm>
              <a:prstGeom prst="rect">
                <a:avLst/>
              </a:prstGeom>
              <a:blipFill rotWithShape="0">
                <a:blip r:embed="rId3"/>
                <a:stretch>
                  <a:fillRect l="-1119" b="-19231"/>
                </a:stretch>
              </a:blipFill>
            </p:spPr>
            <p:txBody>
              <a:bodyPr/>
              <a:lstStyle/>
              <a:p>
                <a:r>
                  <a:rPr lang="en-IN">
                    <a:noFill/>
                  </a:rPr>
                  <a:t> </a:t>
                </a:r>
              </a:p>
            </p:txBody>
          </p:sp>
        </mc:Fallback>
      </mc:AlternateContent>
      <p:graphicFrame>
        <p:nvGraphicFramePr>
          <p:cNvPr id="10" name="Table 9"/>
          <p:cNvGraphicFramePr>
            <a:graphicFrameLocks noGrp="1"/>
          </p:cNvGraphicFramePr>
          <p:nvPr/>
        </p:nvGraphicFramePr>
        <p:xfrm>
          <a:off x="3963400" y="2430062"/>
          <a:ext cx="4104455" cy="2273145"/>
        </p:xfrm>
        <a:graphic>
          <a:graphicData uri="http://schemas.openxmlformats.org/drawingml/2006/table">
            <a:tbl>
              <a:tblPr>
                <a:tableStyleId>{5940675A-B579-460E-94D1-54222C63F5DA}</a:tableStyleId>
              </a:tblPr>
              <a:tblGrid>
                <a:gridCol w="820891">
                  <a:extLst>
                    <a:ext uri="{9D8B030D-6E8A-4147-A177-3AD203B41FA5}">
                      <a16:colId xmlns:a16="http://schemas.microsoft.com/office/drawing/2014/main" val="20000"/>
                    </a:ext>
                  </a:extLst>
                </a:gridCol>
                <a:gridCol w="820891">
                  <a:extLst>
                    <a:ext uri="{9D8B030D-6E8A-4147-A177-3AD203B41FA5}">
                      <a16:colId xmlns:a16="http://schemas.microsoft.com/office/drawing/2014/main" val="20001"/>
                    </a:ext>
                  </a:extLst>
                </a:gridCol>
                <a:gridCol w="820891">
                  <a:extLst>
                    <a:ext uri="{9D8B030D-6E8A-4147-A177-3AD203B41FA5}">
                      <a16:colId xmlns:a16="http://schemas.microsoft.com/office/drawing/2014/main" val="20002"/>
                    </a:ext>
                  </a:extLst>
                </a:gridCol>
                <a:gridCol w="921703">
                  <a:extLst>
                    <a:ext uri="{9D8B030D-6E8A-4147-A177-3AD203B41FA5}">
                      <a16:colId xmlns:a16="http://schemas.microsoft.com/office/drawing/2014/main" val="20003"/>
                    </a:ext>
                  </a:extLst>
                </a:gridCol>
                <a:gridCol w="720079">
                  <a:extLst>
                    <a:ext uri="{9D8B030D-6E8A-4147-A177-3AD203B41FA5}">
                      <a16:colId xmlns:a16="http://schemas.microsoft.com/office/drawing/2014/main" val="20004"/>
                    </a:ext>
                  </a:extLst>
                </a:gridCol>
              </a:tblGrid>
              <a:tr h="318430">
                <a:tc>
                  <a:txBody>
                    <a:bodyPr/>
                    <a:lstStyle/>
                    <a:p>
                      <a:pPr algn="l" fontAlgn="b"/>
                      <a:r>
                        <a:rPr lang="en-IN" sz="1100" u="none" strike="noStrike">
                          <a:effectLst/>
                          <a:latin typeface="Arial" panose="020B0604020202020204" pitchFamily="34" charset="0"/>
                          <a:cs typeface="Arial" panose="020B0604020202020204" pitchFamily="34" charset="0"/>
                        </a:rPr>
                        <a:t>A</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IN" sz="1100" u="none" strike="noStrike">
                          <a:effectLst/>
                          <a:latin typeface="Arial" panose="020B0604020202020204" pitchFamily="34" charset="0"/>
                          <a:cs typeface="Arial" panose="020B0604020202020204" pitchFamily="34" charset="0"/>
                        </a:rPr>
                        <a:t>B</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IN" sz="1100" u="none" strike="noStrike">
                          <a:effectLst/>
                          <a:latin typeface="Arial" panose="020B0604020202020204" pitchFamily="34" charset="0"/>
                          <a:cs typeface="Arial" panose="020B0604020202020204" pitchFamily="34" charset="0"/>
                        </a:rPr>
                        <a:t>C</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IN" sz="1100" u="none" strike="noStrike">
                          <a:effectLst/>
                          <a:latin typeface="Arial" panose="020B0604020202020204" pitchFamily="34" charset="0"/>
                          <a:cs typeface="Arial" panose="020B0604020202020204" pitchFamily="34" charset="0"/>
                        </a:rPr>
                        <a:t>Surface Roughness</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IN" sz="1100" u="none" strike="noStrike">
                          <a:effectLst/>
                          <a:latin typeface="Arial" panose="020B0604020202020204" pitchFamily="34" charset="0"/>
                          <a:cs typeface="Arial" panose="020B0604020202020204" pitchFamily="34" charset="0"/>
                        </a:rPr>
                        <a:t>S/N Ratio</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0"/>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500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198.01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-45.9337</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1"/>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500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1.8</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198.9</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-45.9727</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2"/>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500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3</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199.05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-45.9792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3"/>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600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1.8</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199.01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-45.9775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4"/>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600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199.14</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-45.9832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5"/>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600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3</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199.237</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-45.9874</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6"/>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700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199.31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-45.9906</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7"/>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700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199.842</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-46.0137</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8"/>
                  </a:ext>
                </a:extLst>
              </a:tr>
              <a:tr h="214260">
                <a:tc>
                  <a:txBody>
                    <a:bodyPr/>
                    <a:lstStyle/>
                    <a:p>
                      <a:pPr algn="r" fontAlgn="b"/>
                      <a:r>
                        <a:rPr lang="en-IN" sz="1100" u="none" strike="noStrike">
                          <a:effectLst/>
                          <a:latin typeface="Arial" panose="020B0604020202020204" pitchFamily="34" charset="0"/>
                          <a:cs typeface="Arial" panose="020B0604020202020204" pitchFamily="34" charset="0"/>
                        </a:rPr>
                        <a:t>700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dirty="0">
                          <a:effectLst/>
                          <a:latin typeface="Arial" panose="020B0604020202020204" pitchFamily="34" charset="0"/>
                          <a:cs typeface="Arial" panose="020B0604020202020204" pitchFamily="34" charset="0"/>
                        </a:rPr>
                        <a:t>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dirty="0">
                          <a:effectLst/>
                          <a:latin typeface="Arial" panose="020B0604020202020204" pitchFamily="34" charset="0"/>
                          <a:cs typeface="Arial" panose="020B0604020202020204" pitchFamily="34" charset="0"/>
                        </a:rPr>
                        <a:t>1.8</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a:effectLst/>
                          <a:latin typeface="Arial" panose="020B0604020202020204" pitchFamily="34" charset="0"/>
                          <a:cs typeface="Arial" panose="020B0604020202020204" pitchFamily="34" charset="0"/>
                        </a:rPr>
                        <a:t>196.79</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IN" sz="1100" u="none" strike="noStrike" dirty="0">
                          <a:effectLst/>
                          <a:latin typeface="Arial" panose="020B0604020202020204" pitchFamily="34" charset="0"/>
                          <a:cs typeface="Arial" panose="020B0604020202020204" pitchFamily="34" charset="0"/>
                        </a:rPr>
                        <a:t>-45.8801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pic>
        <p:nvPicPr>
          <p:cNvPr id="12" name="Picture 11"/>
          <p:cNvPicPr>
            <a:picLocks noChangeAspect="1"/>
          </p:cNvPicPr>
          <p:nvPr/>
        </p:nvPicPr>
        <p:blipFill>
          <a:blip r:embed="rId4"/>
          <a:stretch>
            <a:fillRect/>
          </a:stretch>
        </p:blipFill>
        <p:spPr>
          <a:xfrm>
            <a:off x="8220236" y="2506677"/>
            <a:ext cx="3867916" cy="2506500"/>
          </a:xfrm>
          <a:prstGeom prst="rect">
            <a:avLst/>
          </a:prstGeom>
        </p:spPr>
      </p:pic>
      <p:sp>
        <p:nvSpPr>
          <p:cNvPr id="13" name="Rectangle 12"/>
          <p:cNvSpPr/>
          <p:nvPr/>
        </p:nvSpPr>
        <p:spPr>
          <a:xfrm>
            <a:off x="8414048" y="690795"/>
            <a:ext cx="6096000" cy="1815882"/>
          </a:xfrm>
          <a:prstGeom prst="rect">
            <a:avLst/>
          </a:prstGeom>
        </p:spPr>
        <p:txBody>
          <a:bodyPr>
            <a:spAutoFit/>
          </a:bodyPr>
          <a:lstStyle/>
          <a:p>
            <a:r>
              <a:rPr lang="en-IN" dirty="0">
                <a:latin typeface="Courier New" panose="02070309020205020404" pitchFamily="49" charset="0"/>
              </a:rPr>
              <a:t>Smaller is better</a:t>
            </a:r>
          </a:p>
          <a:p>
            <a:endParaRPr lang="en-IN" dirty="0">
              <a:latin typeface="Courier New" panose="02070309020205020404" pitchFamily="49" charset="0"/>
            </a:endParaRPr>
          </a:p>
          <a:p>
            <a:r>
              <a:rPr lang="en-IN" dirty="0">
                <a:latin typeface="Courier New" panose="02070309020205020404" pitchFamily="49" charset="0"/>
              </a:rPr>
              <a:t>Level       A       B       C</a:t>
            </a:r>
          </a:p>
          <a:p>
            <a:r>
              <a:rPr lang="en-IN" dirty="0">
                <a:latin typeface="Courier New" panose="02070309020205020404" pitchFamily="49" charset="0"/>
              </a:rPr>
              <a:t>1      -45.96  -45.97  -45.98</a:t>
            </a:r>
          </a:p>
          <a:p>
            <a:r>
              <a:rPr lang="en-IN" dirty="0">
                <a:latin typeface="Courier New" panose="02070309020205020404" pitchFamily="49" charset="0"/>
              </a:rPr>
              <a:t>2      -45.98  -45.99  -45.94</a:t>
            </a:r>
          </a:p>
          <a:p>
            <a:r>
              <a:rPr lang="en-IN" dirty="0">
                <a:latin typeface="Courier New" panose="02070309020205020404" pitchFamily="49" charset="0"/>
              </a:rPr>
              <a:t>3      -45.96  -45.95  -45.98</a:t>
            </a:r>
          </a:p>
          <a:p>
            <a:r>
              <a:rPr lang="en-IN" dirty="0">
                <a:latin typeface="Courier New" panose="02070309020205020404" pitchFamily="49" charset="0"/>
              </a:rPr>
              <a:t>Delta    0.02    0.04    0.04</a:t>
            </a:r>
          </a:p>
          <a:p>
            <a:r>
              <a:rPr lang="en-IN" dirty="0">
                <a:latin typeface="Courier New" panose="02070309020205020404" pitchFamily="49" charset="0"/>
              </a:rPr>
              <a:t>Rank        3       1       2</a:t>
            </a:r>
          </a:p>
        </p:txBody>
      </p:sp>
    </p:spTree>
    <p:extLst>
      <p:ext uri="{BB962C8B-B14F-4D97-AF65-F5344CB8AC3E}">
        <p14:creationId xmlns:p14="http://schemas.microsoft.com/office/powerpoint/2010/main" val="150004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Terminology</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150000"/>
              </a:lnSpc>
            </a:pPr>
            <a:r>
              <a:rPr lang="en-US" sz="2400" dirty="0">
                <a:latin typeface="Arial" panose="020B0604020202020204" pitchFamily="34" charset="0"/>
                <a:cs typeface="Arial" panose="020B0604020202020204" pitchFamily="34" charset="0"/>
              </a:rPr>
              <a:t>The parameters that influence the quality characteristic are classified as follows:</a:t>
            </a:r>
          </a:p>
          <a:p>
            <a:pPr algn="just" eaLnBrk="1" latinLnBrk="0">
              <a:lnSpc>
                <a:spcPct val="150000"/>
              </a:lnSpc>
            </a:pPr>
            <a:r>
              <a:rPr lang="en-US" sz="2400" b="1" dirty="0">
                <a:solidFill>
                  <a:srgbClr val="00B050"/>
                </a:solidFill>
                <a:latin typeface="Arial" panose="020B0604020202020204" pitchFamily="34" charset="0"/>
                <a:cs typeface="Arial" panose="020B0604020202020204" pitchFamily="34" charset="0"/>
              </a:rPr>
              <a:t>Signal factor (M): </a:t>
            </a:r>
            <a:r>
              <a:rPr lang="en-US" sz="2400" dirty="0">
                <a:latin typeface="Arial" panose="020B0604020202020204" pitchFamily="34" charset="0"/>
                <a:cs typeface="Arial" panose="020B0604020202020204" pitchFamily="34" charset="0"/>
              </a:rPr>
              <a:t>These are the parameters set by the user or operator of the product </a:t>
            </a:r>
            <a:r>
              <a:rPr lang="en-US" sz="2400" b="1" dirty="0">
                <a:latin typeface="Arial" panose="020B0604020202020204" pitchFamily="34" charset="0"/>
                <a:cs typeface="Arial" panose="020B0604020202020204" pitchFamily="34" charset="0"/>
              </a:rPr>
              <a:t>to express the intended value for the response </a:t>
            </a:r>
            <a:r>
              <a:rPr lang="en-US" sz="2400" dirty="0">
                <a:latin typeface="Arial" panose="020B0604020202020204" pitchFamily="34" charset="0"/>
                <a:cs typeface="Arial" panose="020B0604020202020204" pitchFamily="34" charset="0"/>
              </a:rPr>
              <a:t>of the product based on the knowledge of the product being developed. Sometimes 2 or more signal factors may also be used in combination to express the desired response.</a:t>
            </a:r>
          </a:p>
          <a:p>
            <a:pPr marL="0" indent="0" algn="just" eaLnBrk="1" latinLnBrk="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0425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 of Optimization Techniques</a:t>
            </a:r>
          </a:p>
        </p:txBody>
      </p:sp>
      <p:sp>
        <p:nvSpPr>
          <p:cNvPr id="7" name="Content Placeholder 6"/>
          <p:cNvSpPr>
            <a:spLocks noGrp="1"/>
          </p:cNvSpPr>
          <p:nvPr>
            <p:ph idx="1"/>
          </p:nvPr>
        </p:nvSpPr>
        <p:spPr/>
        <p:txBody>
          <a:bodyPr/>
          <a:lstStyle/>
          <a:p>
            <a:pPr algn="just" latinLnBrk="0"/>
            <a:r>
              <a:rPr lang="en-US" sz="2000" dirty="0">
                <a:latin typeface="Arial" panose="020B0604020202020204" pitchFamily="34" charset="0"/>
                <a:cs typeface="Arial" panose="020B0604020202020204" pitchFamily="34" charset="0"/>
              </a:rPr>
              <a:t>Design of aircraft structures at minimum weight.</a:t>
            </a:r>
          </a:p>
          <a:p>
            <a:pPr algn="just" latinLnBrk="0"/>
            <a:r>
              <a:rPr lang="en-US" sz="2000" dirty="0">
                <a:latin typeface="Arial" panose="020B0604020202020204" pitchFamily="34" charset="0"/>
                <a:cs typeface="Arial" panose="020B0604020202020204" pitchFamily="34" charset="0"/>
              </a:rPr>
              <a:t>Finding the optimum trajectory of space vehicle.</a:t>
            </a:r>
          </a:p>
          <a:p>
            <a:pPr algn="just" latinLnBrk="0"/>
            <a:r>
              <a:rPr lang="en-US" sz="2000" dirty="0">
                <a:latin typeface="Arial" panose="020B0604020202020204" pitchFamily="34" charset="0"/>
                <a:cs typeface="Arial" panose="020B0604020202020204" pitchFamily="34" charset="0"/>
              </a:rPr>
              <a:t>Design of civil engineering structures like frames, foundation, bridges, towers, chimney at minimum weight.</a:t>
            </a:r>
          </a:p>
          <a:p>
            <a:pPr algn="just" latinLnBrk="0"/>
            <a:r>
              <a:rPr lang="en-US" sz="2000" dirty="0">
                <a:latin typeface="Arial" panose="020B0604020202020204" pitchFamily="34" charset="0"/>
                <a:cs typeface="Arial" panose="020B0604020202020204" pitchFamily="34" charset="0"/>
              </a:rPr>
              <a:t>Selection of machining condition in metal cutting process for minimum production cost.</a:t>
            </a:r>
          </a:p>
          <a:p>
            <a:pPr algn="just" latinLnBrk="0"/>
            <a:r>
              <a:rPr lang="en-US" sz="2000" dirty="0">
                <a:latin typeface="Arial" panose="020B0604020202020204" pitchFamily="34" charset="0"/>
                <a:cs typeface="Arial" panose="020B0604020202020204" pitchFamily="34" charset="0"/>
              </a:rPr>
              <a:t>Optimum design of electrical networks.</a:t>
            </a:r>
          </a:p>
          <a:p>
            <a:pPr algn="just" latinLnBrk="0"/>
            <a:r>
              <a:rPr lang="en-US" sz="2000" dirty="0">
                <a:latin typeface="Arial" panose="020B0604020202020204" pitchFamily="34" charset="0"/>
                <a:cs typeface="Arial" panose="020B0604020202020204" pitchFamily="34" charset="0"/>
              </a:rPr>
              <a:t>Allocation of resources / services to several activities to maximize the benefits.</a:t>
            </a:r>
          </a:p>
          <a:p>
            <a:pPr algn="just" latinLnBrk="0"/>
            <a:r>
              <a:rPr lang="en-US" sz="2000" dirty="0">
                <a:latin typeface="Arial" panose="020B0604020202020204" pitchFamily="34" charset="0"/>
                <a:cs typeface="Arial" panose="020B0604020202020204" pitchFamily="34" charset="0"/>
              </a:rPr>
              <a:t>Controlling the idle time, waiting time and queuing in production line to reduce the cost.</a:t>
            </a:r>
          </a:p>
          <a:p>
            <a:pPr algn="just" latinLnBrk="0"/>
            <a:r>
              <a:rPr lang="en-US" sz="2000" dirty="0">
                <a:latin typeface="Arial" panose="020B0604020202020204" pitchFamily="34" charset="0"/>
                <a:cs typeface="Arial" panose="020B0604020202020204" pitchFamily="34" charset="0"/>
              </a:rPr>
              <a:t>Design of pumps, turbines and heat transfer equipments for maximize the efficiency.</a:t>
            </a:r>
          </a:p>
          <a:p>
            <a:pPr algn="just" latinLnBrk="0"/>
            <a:r>
              <a:rPr lang="en-US" sz="2000" dirty="0">
                <a:latin typeface="Arial" panose="020B0604020202020204" pitchFamily="34" charset="0"/>
                <a:cs typeface="Arial" panose="020B0604020202020204" pitchFamily="34" charset="0"/>
              </a:rPr>
              <a:t>Shortest route to be taken by sales person to visit different cities.</a:t>
            </a:r>
          </a:p>
          <a:p>
            <a:pPr algn="just" latinLnBrk="0"/>
            <a:r>
              <a:rPr lang="en-US" sz="2000" dirty="0">
                <a:latin typeface="Arial" panose="020B0604020202020204" pitchFamily="34" charset="0"/>
                <a:cs typeface="Arial" panose="020B0604020202020204" pitchFamily="34" charset="0"/>
              </a:rPr>
              <a:t>Design of material handling equipments for minimize the cost.</a:t>
            </a:r>
          </a:p>
          <a:p>
            <a:pPr marL="0" indent="0" algn="just" latinLnBrk="0">
              <a:buNone/>
            </a:pPr>
            <a:endParaRPr lang="en-US" sz="1800" dirty="0">
              <a:latin typeface="Times New Roman" panose="02020603050405020304" pitchFamily="18" charset="0"/>
            </a:endParaRPr>
          </a:p>
          <a:p>
            <a:pPr marL="0" indent="0" algn="just" latinLnBrk="0">
              <a:buNone/>
            </a:pPr>
            <a:endParaRPr lang="en-US" sz="1800" dirty="0">
              <a:latin typeface="Times New Roman" panose="02020603050405020304" pitchFamily="18" charset="0"/>
            </a:endParaRPr>
          </a:p>
          <a:p>
            <a:pPr marL="0" indent="0" algn="just" latinLnBrk="0">
              <a:buNone/>
            </a:pPr>
            <a:endParaRPr lang="en-US" sz="1800" dirty="0">
              <a:latin typeface="Times New Roman" panose="02020603050405020304" pitchFamily="18" charset="0"/>
            </a:endParaRPr>
          </a:p>
          <a:p>
            <a:pPr marL="0" indent="0" algn="just" latinLnBrk="0">
              <a:buNone/>
            </a:pPr>
            <a:endParaRPr lang="en-US" sz="1800" dirty="0">
              <a:latin typeface="Times New Roman" panose="02020603050405020304" pitchFamily="18" charset="0"/>
            </a:endParaRPr>
          </a:p>
          <a:p>
            <a:pPr marL="0" indent="0" algn="just" latinLnBrk="0">
              <a:buNone/>
            </a:pPr>
            <a:endParaRPr lang="en-US" sz="1800" dirty="0">
              <a:latin typeface="Times New Roman" panose="02020603050405020304" pitchFamily="18" charset="0"/>
            </a:endParaRPr>
          </a:p>
          <a:p>
            <a:pPr marL="0" indent="0" algn="just" latinLnBrk="0">
              <a:buNone/>
            </a:pPr>
            <a:endParaRPr lang="en-US" sz="1800" b="1" dirty="0">
              <a:latin typeface="Times New Roman" panose="02020603050405020304" pitchFamily="18" charset="0"/>
            </a:endParaRPr>
          </a:p>
          <a:p>
            <a:pPr marL="0" indent="0" algn="just" latinLnBrk="0">
              <a:buNone/>
            </a:pPr>
            <a:endParaRPr lang="en-US" sz="2000" dirty="0">
              <a:latin typeface="Arial" panose="020B0604020202020204" pitchFamily="34" charset="0"/>
              <a:cs typeface="Arial" panose="020B0604020202020204" pitchFamily="34" charset="0"/>
            </a:endParaRPr>
          </a:p>
          <a:p>
            <a:pPr algn="just" latinLnBrk="0"/>
            <a:endParaRPr lang="en-US" sz="2000" dirty="0">
              <a:latin typeface="Arial" panose="020B0604020202020204" pitchFamily="34" charset="0"/>
              <a:cs typeface="Arial" panose="020B0604020202020204" pitchFamily="34" charset="0"/>
            </a:endParaRPr>
          </a:p>
          <a:p>
            <a:pPr algn="just" latinLnBrk="0"/>
            <a:endParaRPr lang="en-US" sz="2000" dirty="0">
              <a:latin typeface="Arial" panose="020B0604020202020204" pitchFamily="34" charset="0"/>
              <a:cs typeface="Arial" panose="020B0604020202020204" pitchFamily="34" charset="0"/>
            </a:endParaRPr>
          </a:p>
          <a:p>
            <a:pPr algn="just" latinLnBrk="0"/>
            <a:endParaRPr lang="en-US" sz="2000" dirty="0">
              <a:latin typeface="Arial" panose="020B0604020202020204" pitchFamily="34" charset="0"/>
              <a:cs typeface="Arial" panose="020B0604020202020204" pitchFamily="34" charset="0"/>
            </a:endParaRPr>
          </a:p>
          <a:p>
            <a:pPr algn="just" latinLnBrk="0"/>
            <a:endParaRPr lang="en-US" sz="2000" dirty="0">
              <a:latin typeface="Arial" panose="020B0604020202020204" pitchFamily="34" charset="0"/>
              <a:cs typeface="Arial" panose="020B0604020202020204" pitchFamily="34" charset="0"/>
            </a:endParaRPr>
          </a:p>
          <a:p>
            <a:pPr algn="just" latinLnBrk="0"/>
            <a:endParaRPr lang="en-US" sz="2000" dirty="0">
              <a:latin typeface="Arial" panose="020B0604020202020204" pitchFamily="34" charset="0"/>
              <a:cs typeface="Arial" panose="020B0604020202020204" pitchFamily="34" charset="0"/>
            </a:endParaRPr>
          </a:p>
          <a:p>
            <a:endParaRPr lang="en-IN" sz="3600"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110</a:t>
            </a:fld>
            <a:endParaRPr lang="en-US" altLang="ko-KR" dirty="0"/>
          </a:p>
        </p:txBody>
      </p:sp>
    </p:spTree>
    <p:extLst>
      <p:ext uri="{BB962C8B-B14F-4D97-AF65-F5344CB8AC3E}">
        <p14:creationId xmlns:p14="http://schemas.microsoft.com/office/powerpoint/2010/main" val="18354828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F0"/>
                </a:solidFill>
              </a:rPr>
              <a:t>https://support.minitab.com/en-us/minitab/18/help-and-how-to/modeling-statistics/doe/supporting-topics/taguchi-designs/taguchi-designs/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111</a:t>
            </a:fld>
            <a:endParaRPr lang="en-US" altLang="ko-KR"/>
          </a:p>
        </p:txBody>
      </p:sp>
      <p:sp>
        <p:nvSpPr>
          <p:cNvPr id="6" name="Text Placeholder 5"/>
          <p:cNvSpPr>
            <a:spLocks noGrp="1"/>
          </p:cNvSpPr>
          <p:nvPr>
            <p:ph type="body" sz="half" idx="2"/>
          </p:nvPr>
        </p:nvSpPr>
        <p:spPr>
          <a:xfrm>
            <a:off x="2397958" y="3140968"/>
            <a:ext cx="7315200" cy="804862"/>
          </a:xfrm>
        </p:spPr>
        <p:txBody>
          <a:bodyPr/>
          <a:lstStyle/>
          <a:p>
            <a:pPr algn="ctr"/>
            <a:r>
              <a:rPr lang="en-IN" sz="44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364708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Terminology</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12</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150000"/>
              </a:lnSpc>
            </a:pPr>
            <a:r>
              <a:rPr lang="en-US" sz="2400" b="1" dirty="0">
                <a:solidFill>
                  <a:srgbClr val="00B050"/>
                </a:solidFill>
                <a:latin typeface="Arial" panose="020B0604020202020204" pitchFamily="34" charset="0"/>
                <a:cs typeface="Arial" panose="020B0604020202020204" pitchFamily="34" charset="0"/>
              </a:rPr>
              <a:t>Noise factor (x): </a:t>
            </a:r>
            <a:r>
              <a:rPr lang="en-US" sz="2400" dirty="0">
                <a:latin typeface="Arial" panose="020B0604020202020204" pitchFamily="34" charset="0"/>
                <a:cs typeface="Arial" panose="020B0604020202020204" pitchFamily="34" charset="0"/>
              </a:rPr>
              <a:t>Certain parameters are not controllable by the designer and are known as noise factors. Parameters whose settings (also called levels) are difficult to control in the field or whose levels are expensive to control are also considered noise factors. The levels of the noise factors change from one unit to another, from one environment to another, and from time to time. </a:t>
            </a:r>
            <a:r>
              <a:rPr lang="en-US" sz="2400" b="1" dirty="0">
                <a:latin typeface="Arial" panose="020B0604020202020204" pitchFamily="34" charset="0"/>
                <a:cs typeface="Arial" panose="020B0604020202020204" pitchFamily="34" charset="0"/>
              </a:rPr>
              <a:t>The noise factors cause the response</a:t>
            </a:r>
            <a:r>
              <a:rPr lang="en-US" sz="2400" b="1" dirty="0">
                <a:solidFill>
                  <a:srgbClr val="00B050"/>
                </a:solidFill>
                <a:latin typeface="Arial" panose="020B0604020202020204" pitchFamily="34" charset="0"/>
                <a:cs typeface="Arial" panose="020B0604020202020204" pitchFamily="34" charset="0"/>
              </a:rPr>
              <a:t> y </a:t>
            </a:r>
            <a:r>
              <a:rPr lang="en-US" sz="2400" b="1" dirty="0">
                <a:latin typeface="Arial" panose="020B0604020202020204" pitchFamily="34" charset="0"/>
                <a:cs typeface="Arial" panose="020B0604020202020204" pitchFamily="34" charset="0"/>
              </a:rPr>
              <a:t>to deviate from the target specified by the signal factor M and lead to quality loss.</a:t>
            </a:r>
          </a:p>
          <a:p>
            <a:pPr algn="just" eaLnBrk="1" latinLnBrk="0">
              <a:lnSpc>
                <a:spcPct val="150000"/>
              </a:lnSpc>
            </a:pPr>
            <a:r>
              <a:rPr lang="en-US" sz="2400" b="1" dirty="0">
                <a:solidFill>
                  <a:srgbClr val="00B050"/>
                </a:solidFill>
                <a:latin typeface="Arial" panose="020B0604020202020204" pitchFamily="34" charset="0"/>
                <a:cs typeface="Arial" panose="020B0604020202020204" pitchFamily="34" charset="0"/>
              </a:rPr>
              <a:t>Control factor (z): </a:t>
            </a:r>
            <a:r>
              <a:rPr lang="en-US" sz="2400" dirty="0">
                <a:latin typeface="Arial" panose="020B0604020202020204" pitchFamily="34" charset="0"/>
                <a:cs typeface="Arial" panose="020B0604020202020204" pitchFamily="34" charset="0"/>
              </a:rPr>
              <a:t>These are parameters that can be specified by the designer. </a:t>
            </a:r>
            <a:r>
              <a:rPr lang="en-US" sz="2400" b="1" dirty="0">
                <a:latin typeface="Arial" panose="020B0604020202020204" pitchFamily="34" charset="0"/>
                <a:cs typeface="Arial" panose="020B0604020202020204" pitchFamily="34" charset="0"/>
              </a:rPr>
              <a:t>Control factor can take multiple values, called levels.</a:t>
            </a:r>
          </a:p>
        </p:txBody>
      </p:sp>
    </p:spTree>
    <p:extLst>
      <p:ext uri="{BB962C8B-B14F-4D97-AF65-F5344CB8AC3E}">
        <p14:creationId xmlns:p14="http://schemas.microsoft.com/office/powerpoint/2010/main" val="38210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Control or Noise Factor (Example)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13</a:t>
            </a:fld>
            <a:endParaRPr lang="en-US" altLang="ko-KR"/>
          </a:p>
        </p:txBody>
      </p:sp>
      <p:sp>
        <p:nvSpPr>
          <p:cNvPr id="8" name="Content Placeholder 2"/>
          <p:cNvSpPr>
            <a:spLocks noGrp="1"/>
          </p:cNvSpPr>
          <p:nvPr>
            <p:ph idx="1"/>
          </p:nvPr>
        </p:nvSpPr>
        <p:spPr>
          <a:xfrm>
            <a:off x="606702" y="764704"/>
            <a:ext cx="4553194" cy="5616624"/>
          </a:xfrm>
        </p:spPr>
        <p:txBody>
          <a:bodyPr/>
          <a:lstStyle/>
          <a:p>
            <a:pPr algn="just" eaLnBrk="1" latinLnBrk="0"/>
            <a:r>
              <a:rPr lang="en-US" sz="2400" dirty="0">
                <a:latin typeface="Arial" panose="020B0604020202020204" pitchFamily="34" charset="0"/>
                <a:cs typeface="Arial" panose="020B0604020202020204" pitchFamily="34" charset="0"/>
              </a:rPr>
              <a:t>Most automotive sub-assemblies like the alternator, the ignition coil, and the electronic control module must undergo testing to determine if they are resistant to salt water that may be splashed on them from the road.</a:t>
            </a:r>
          </a:p>
          <a:p>
            <a:pPr algn="just" eaLnBrk="1" latinLnBrk="0"/>
            <a:r>
              <a:rPr lang="en-US" sz="2400" dirty="0">
                <a:latin typeface="Arial" panose="020B0604020202020204" pitchFamily="34" charset="0"/>
                <a:cs typeface="Arial" panose="020B0604020202020204" pitchFamily="34" charset="0"/>
              </a:rPr>
              <a:t> An automotive supplier is testing an ignition coil to determine if it will withstand salt water. The following factors are tested :</a:t>
            </a:r>
          </a:p>
          <a:p>
            <a:pPr algn="just" eaLnBrk="1" latinLnBrk="0"/>
            <a:endParaRPr lang="en-US"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53414F7-17C2-2CA8-EF70-8C1F34868578}"/>
              </a:ext>
            </a:extLst>
          </p:cNvPr>
          <p:cNvPicPr>
            <a:picLocks noChangeAspect="1"/>
          </p:cNvPicPr>
          <p:nvPr/>
        </p:nvPicPr>
        <p:blipFill>
          <a:blip r:embed="rId2"/>
          <a:stretch>
            <a:fillRect/>
          </a:stretch>
        </p:blipFill>
        <p:spPr>
          <a:xfrm>
            <a:off x="5879976" y="1196752"/>
            <a:ext cx="5688632" cy="4089122"/>
          </a:xfrm>
          <a:prstGeom prst="rect">
            <a:avLst/>
          </a:prstGeom>
        </p:spPr>
      </p:pic>
    </p:spTree>
    <p:extLst>
      <p:ext uri="{BB962C8B-B14F-4D97-AF65-F5344CB8AC3E}">
        <p14:creationId xmlns:p14="http://schemas.microsoft.com/office/powerpoint/2010/main" val="1984657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Background of the Taguchi Method</a:t>
            </a:r>
          </a:p>
        </p:txBody>
      </p:sp>
      <p:sp>
        <p:nvSpPr>
          <p:cNvPr id="3" name="Content Placeholder 2"/>
          <p:cNvSpPr>
            <a:spLocks noGrp="1"/>
          </p:cNvSpPr>
          <p:nvPr>
            <p:ph idx="1"/>
          </p:nvPr>
        </p:nvSpPr>
        <p:spPr>
          <a:xfrm>
            <a:off x="606702" y="764704"/>
            <a:ext cx="10972800" cy="5616624"/>
          </a:xfrm>
        </p:spPr>
        <p:txBody>
          <a:bodyPr/>
          <a:lstStyle/>
          <a:p>
            <a:pPr algn="just" eaLnBrk="1" latinLnBrk="0">
              <a:lnSpc>
                <a:spcPct val="150000"/>
              </a:lnSpc>
            </a:pPr>
            <a:r>
              <a:rPr lang="en-US" sz="2400" b="1" dirty="0">
                <a:latin typeface="Arial" panose="020B0604020202020204" pitchFamily="34" charset="0"/>
                <a:ea typeface="Verdana" panose="020B0604030504040204" pitchFamily="34" charset="0"/>
                <a:cs typeface="Arial" panose="020B0604020202020204" pitchFamily="34" charset="0"/>
              </a:rPr>
              <a:t>Unique aspects of the Taguchi Method</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The Taguchi definition of quality</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The concept of Robust Design</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The Taguchi Quality Loss Function (QLF)</a:t>
            </a:r>
          </a:p>
        </p:txBody>
      </p:sp>
    </p:spTree>
    <p:extLst>
      <p:ext uri="{BB962C8B-B14F-4D97-AF65-F5344CB8AC3E}">
        <p14:creationId xmlns:p14="http://schemas.microsoft.com/office/powerpoint/2010/main" val="165862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Background of the Taguchi Method</a:t>
            </a:r>
          </a:p>
        </p:txBody>
      </p:sp>
      <p:sp>
        <p:nvSpPr>
          <p:cNvPr id="3" name="Content Placeholder 2"/>
          <p:cNvSpPr>
            <a:spLocks noGrp="1"/>
          </p:cNvSpPr>
          <p:nvPr>
            <p:ph idx="1"/>
          </p:nvPr>
        </p:nvSpPr>
        <p:spPr>
          <a:xfrm>
            <a:off x="606702" y="764704"/>
            <a:ext cx="10972800" cy="5616624"/>
          </a:xfrm>
        </p:spPr>
        <p:txBody>
          <a:bodyPr/>
          <a:lstStyle/>
          <a:p>
            <a:pPr marL="457200" indent="-457200" algn="just" eaLnBrk="1" latinLnBrk="0">
              <a:lnSpc>
                <a:spcPct val="150000"/>
              </a:lnSpc>
              <a:buFont typeface="+mj-lt"/>
              <a:buAutoNum type="arabicPeriod"/>
            </a:pPr>
            <a:r>
              <a:rPr lang="en-US" sz="2403" dirty="0">
                <a:solidFill>
                  <a:srgbClr val="7030A0"/>
                </a:solidFill>
                <a:latin typeface="Arial" panose="020B0604020202020204" pitchFamily="34" charset="0"/>
                <a:ea typeface="Verdana" panose="020B0604030504040204" pitchFamily="34" charset="0"/>
                <a:cs typeface="Arial" panose="020B0604020202020204" pitchFamily="34" charset="0"/>
              </a:rPr>
              <a:t>The Taguchi definition of quality</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Ideal quality refers to a target value for determining the quality level</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Ideal quality is delivered if a product or service tangible performs its intended function throughout its projected life under reasonable operating conditions without harmful side effects</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Ideal quality is a function of customer perception and satisfaction</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Service quality is measured in terms of loss to society</a:t>
            </a:r>
          </a:p>
        </p:txBody>
      </p:sp>
    </p:spTree>
    <p:extLst>
      <p:ext uri="{BB962C8B-B14F-4D97-AF65-F5344CB8AC3E}">
        <p14:creationId xmlns:p14="http://schemas.microsoft.com/office/powerpoint/2010/main" val="1571839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What is robust design?</a:t>
            </a:r>
          </a:p>
        </p:txBody>
      </p:sp>
      <p:sp>
        <p:nvSpPr>
          <p:cNvPr id="3" name="Content Placeholder 2"/>
          <p:cNvSpPr>
            <a:spLocks noGrp="1"/>
          </p:cNvSpPr>
          <p:nvPr>
            <p:ph idx="1"/>
          </p:nvPr>
        </p:nvSpPr>
        <p:spPr>
          <a:xfrm>
            <a:off x="616029" y="872716"/>
            <a:ext cx="11357987" cy="5652628"/>
          </a:xfrm>
        </p:spPr>
        <p:txBody>
          <a:bodyPr/>
          <a:lstStyle/>
          <a:p>
            <a:pPr marL="0" indent="0" algn="just" eaLnBrk="1" latinLnBrk="0">
              <a:lnSpc>
                <a:spcPct val="150000"/>
              </a:lnSpc>
              <a:buNone/>
            </a:pPr>
            <a:r>
              <a:rPr lang="en-US" sz="2400" dirty="0">
                <a:solidFill>
                  <a:srgbClr val="7030A0"/>
                </a:solidFill>
                <a:latin typeface="Arial" panose="020B0604020202020204" pitchFamily="34" charset="0"/>
                <a:ea typeface="Verdana" panose="020B0604030504040204" pitchFamily="34" charset="0"/>
                <a:cs typeface="Arial" panose="020B0604020202020204" pitchFamily="34" charset="0"/>
              </a:rPr>
              <a:t>2. The concept of Robust Design</a:t>
            </a:r>
          </a:p>
          <a:p>
            <a:pPr algn="just" eaLnBrk="1" latinLnBrk="0">
              <a:lnSpc>
                <a:spcPct val="150000"/>
              </a:lnSpc>
            </a:pPr>
            <a:r>
              <a:rPr lang="en-US" sz="2400" b="1" dirty="0">
                <a:latin typeface="Arial" panose="020B0604020202020204" pitchFamily="34" charset="0"/>
                <a:cs typeface="Arial" panose="020B0604020202020204" pitchFamily="34" charset="0"/>
              </a:rPr>
              <a:t>Robust design </a:t>
            </a:r>
            <a:r>
              <a:rPr lang="en-US" sz="2400" dirty="0">
                <a:latin typeface="Arial" panose="020B0604020202020204" pitchFamily="34" charset="0"/>
                <a:cs typeface="Arial" panose="020B0604020202020204" pitchFamily="34" charset="0"/>
              </a:rPr>
              <a:t>is an “engineering methodology for improving productivity during research and development so that high-quality products can be produced. </a:t>
            </a:r>
          </a:p>
          <a:p>
            <a:pPr algn="just" eaLnBrk="1" latinLnBrk="0">
              <a:lnSpc>
                <a:spcPct val="150000"/>
              </a:lnSpc>
            </a:pPr>
            <a:r>
              <a:rPr lang="en-US" sz="2400" dirty="0">
                <a:latin typeface="Arial" panose="020B0604020202020204" pitchFamily="34" charset="0"/>
                <a:cs typeface="Arial" panose="020B0604020202020204" pitchFamily="34" charset="0"/>
              </a:rPr>
              <a:t>Robust Design is a technique that </a:t>
            </a:r>
            <a:r>
              <a:rPr lang="en-US" sz="2400" b="1" dirty="0">
                <a:latin typeface="Arial" panose="020B0604020202020204" pitchFamily="34" charset="0"/>
                <a:cs typeface="Arial" panose="020B0604020202020204" pitchFamily="34" charset="0"/>
              </a:rPr>
              <a:t>reduces variation </a:t>
            </a:r>
            <a:r>
              <a:rPr lang="en-US" sz="2400" dirty="0">
                <a:latin typeface="Arial" panose="020B0604020202020204" pitchFamily="34" charset="0"/>
                <a:cs typeface="Arial" panose="020B0604020202020204" pitchFamily="34" charset="0"/>
              </a:rPr>
              <a:t>in a product by </a:t>
            </a:r>
            <a:r>
              <a:rPr lang="en-US" sz="2400" b="1" dirty="0">
                <a:latin typeface="Arial" panose="020B0604020202020204" pitchFamily="34" charset="0"/>
                <a:cs typeface="Arial" panose="020B0604020202020204" pitchFamily="34" charset="0"/>
              </a:rPr>
              <a:t>reducing the sensitivity of the design of the product </a:t>
            </a:r>
            <a:r>
              <a:rPr lang="en-US" sz="2400" b="1" dirty="0">
                <a:highlight>
                  <a:srgbClr val="FFFF00"/>
                </a:highlight>
                <a:latin typeface="Arial" panose="020B0604020202020204" pitchFamily="34" charset="0"/>
                <a:cs typeface="Arial" panose="020B0604020202020204" pitchFamily="34" charset="0"/>
              </a:rPr>
              <a:t>to sources of variation </a:t>
            </a:r>
            <a:r>
              <a:rPr lang="en-US" sz="2400" b="1" dirty="0">
                <a:solidFill>
                  <a:srgbClr val="FF0000"/>
                </a:solidFill>
                <a:latin typeface="Arial" panose="020B0604020202020204" pitchFamily="34" charset="0"/>
                <a:cs typeface="Arial" panose="020B0604020202020204" pitchFamily="34" charset="0"/>
              </a:rPr>
              <a:t>rather than</a:t>
            </a:r>
            <a:r>
              <a:rPr lang="en-US" sz="2400" dirty="0">
                <a:latin typeface="Arial" panose="020B0604020202020204" pitchFamily="34" charset="0"/>
                <a:cs typeface="Arial" panose="020B0604020202020204" pitchFamily="34" charset="0"/>
              </a:rPr>
              <a:t> by controlling their sources. The end result is a robust design, a design that has </a:t>
            </a:r>
            <a:r>
              <a:rPr lang="en-US" sz="2400" b="1" dirty="0">
                <a:latin typeface="Arial" panose="020B0604020202020204" pitchFamily="34" charset="0"/>
                <a:cs typeface="Arial" panose="020B0604020202020204" pitchFamily="34" charset="0"/>
              </a:rPr>
              <a:t>minimum sensitivity </a:t>
            </a:r>
            <a:r>
              <a:rPr lang="en-US" sz="2400" dirty="0">
                <a:latin typeface="Arial" panose="020B0604020202020204" pitchFamily="34" charset="0"/>
                <a:cs typeface="Arial" panose="020B0604020202020204" pitchFamily="34" charset="0"/>
              </a:rPr>
              <a:t>to variations in uncontrollable factors</a:t>
            </a:r>
          </a:p>
          <a:p>
            <a:pPr marL="0" indent="0" eaLnBrk="1" latinLnBrk="0">
              <a:lnSpc>
                <a:spcPct val="150000"/>
              </a:lnSpc>
              <a:buNone/>
            </a:pP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26247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robust design?</a:t>
            </a:r>
          </a:p>
        </p:txBody>
      </p:sp>
      <p:sp>
        <p:nvSpPr>
          <p:cNvPr id="13" name="Content Placeholder 12"/>
          <p:cNvSpPr>
            <a:spLocks noGrp="1"/>
          </p:cNvSpPr>
          <p:nvPr>
            <p:ph idx="1"/>
          </p:nvPr>
        </p:nvSpPr>
        <p:spPr/>
        <p:txBody>
          <a:bodyPr/>
          <a:lstStyle/>
          <a:p>
            <a:r>
              <a:rPr lang="en-IN" sz="2400" dirty="0">
                <a:latin typeface="Arial" panose="020B0604020202020204" pitchFamily="34" charset="0"/>
                <a:cs typeface="Arial" panose="020B0604020202020204" pitchFamily="34" charset="0"/>
              </a:rPr>
              <a:t>What is Robust?</a:t>
            </a:r>
          </a:p>
          <a:p>
            <a:pPr lvl="1"/>
            <a:r>
              <a:rPr lang="en-IN" sz="1907" dirty="0">
                <a:latin typeface="Arial" panose="020B0604020202020204" pitchFamily="34" charset="0"/>
                <a:cs typeface="Arial" panose="020B0604020202020204" pitchFamily="34" charset="0"/>
              </a:rPr>
              <a:t>A system (product or process) is robust if it performs properly in a wide range of conditions.</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17</a:t>
            </a:fld>
            <a:endParaRPr lang="en-US" altLang="ko-KR"/>
          </a:p>
        </p:txBody>
      </p:sp>
      <p:graphicFrame>
        <p:nvGraphicFramePr>
          <p:cNvPr id="14" name="Table 13"/>
          <p:cNvGraphicFramePr>
            <a:graphicFrameLocks noGrp="1"/>
          </p:cNvGraphicFramePr>
          <p:nvPr/>
        </p:nvGraphicFramePr>
        <p:xfrm>
          <a:off x="933468" y="2276872"/>
          <a:ext cx="10644172" cy="2688265"/>
        </p:xfrm>
        <a:graphic>
          <a:graphicData uri="http://schemas.openxmlformats.org/drawingml/2006/table">
            <a:tbl>
              <a:tblPr firstRow="1" bandRow="1">
                <a:tableStyleId>{21E4AEA4-8DFA-4A89-87EB-49C32662AFE0}</a:tableStyleId>
              </a:tblPr>
              <a:tblGrid>
                <a:gridCol w="5322086">
                  <a:extLst>
                    <a:ext uri="{9D8B030D-6E8A-4147-A177-3AD203B41FA5}">
                      <a16:colId xmlns:a16="http://schemas.microsoft.com/office/drawing/2014/main" val="20000"/>
                    </a:ext>
                  </a:extLst>
                </a:gridCol>
                <a:gridCol w="5322086">
                  <a:extLst>
                    <a:ext uri="{9D8B030D-6E8A-4147-A177-3AD203B41FA5}">
                      <a16:colId xmlns:a16="http://schemas.microsoft.com/office/drawing/2014/main" val="20001"/>
                    </a:ext>
                  </a:extLst>
                </a:gridCol>
              </a:tblGrid>
              <a:tr h="510059">
                <a:tc>
                  <a:txBody>
                    <a:bodyPr/>
                    <a:lstStyle/>
                    <a:p>
                      <a:pPr>
                        <a:lnSpc>
                          <a:spcPct val="150000"/>
                        </a:lnSpc>
                      </a:pPr>
                      <a:r>
                        <a:rPr lang="en-IN" dirty="0">
                          <a:latin typeface="Arial" panose="020B0604020202020204" pitchFamily="34" charset="0"/>
                          <a:cs typeface="Arial" panose="020B0604020202020204" pitchFamily="34" charset="0"/>
                        </a:rPr>
                        <a:t>Robust Products</a:t>
                      </a:r>
                    </a:p>
                  </a:txBody>
                  <a:tcPr/>
                </a:tc>
                <a:tc>
                  <a:txBody>
                    <a:bodyPr/>
                    <a:lstStyle/>
                    <a:p>
                      <a:pPr>
                        <a:lnSpc>
                          <a:spcPct val="150000"/>
                        </a:lnSpc>
                      </a:pPr>
                      <a:r>
                        <a:rPr lang="en-IN" dirty="0">
                          <a:latin typeface="Arial" panose="020B0604020202020204" pitchFamily="34" charset="0"/>
                          <a:cs typeface="Arial" panose="020B0604020202020204" pitchFamily="34" charset="0"/>
                        </a:rPr>
                        <a:t>Products that are not robust</a:t>
                      </a:r>
                    </a:p>
                  </a:txBody>
                  <a:tcPr/>
                </a:tc>
                <a:extLst>
                  <a:ext uri="{0D108BD9-81ED-4DB2-BD59-A6C34878D82A}">
                    <a16:rowId xmlns:a16="http://schemas.microsoft.com/office/drawing/2014/main" val="10000"/>
                  </a:ext>
                </a:extLst>
              </a:tr>
              <a:tr h="576001">
                <a:tc>
                  <a:txBody>
                    <a:bodyPr/>
                    <a:lstStyle/>
                    <a:p>
                      <a:pPr>
                        <a:lnSpc>
                          <a:spcPct val="150000"/>
                        </a:lnSpc>
                      </a:pPr>
                      <a:r>
                        <a:rPr lang="en-IN" dirty="0">
                          <a:latin typeface="Arial" panose="020B0604020202020204" pitchFamily="34" charset="0"/>
                          <a:cs typeface="Arial" panose="020B0604020202020204" pitchFamily="34" charset="0"/>
                        </a:rPr>
                        <a:t>A pen that writes until the ink is empty</a:t>
                      </a:r>
                    </a:p>
                  </a:txBody>
                  <a:tcPr/>
                </a:tc>
                <a:tc>
                  <a:txBody>
                    <a:bodyPr/>
                    <a:lstStyle/>
                    <a:p>
                      <a:pPr>
                        <a:lnSpc>
                          <a:spcPct val="150000"/>
                        </a:lnSpc>
                      </a:pPr>
                      <a:r>
                        <a:rPr lang="en-IN" dirty="0">
                          <a:latin typeface="Arial" panose="020B0604020202020204" pitchFamily="34" charset="0"/>
                          <a:cs typeface="Arial" panose="020B0604020202020204" pitchFamily="34" charset="0"/>
                        </a:rPr>
                        <a:t>Pen that stops writing after a few months</a:t>
                      </a:r>
                    </a:p>
                  </a:txBody>
                  <a:tcPr/>
                </a:tc>
                <a:extLst>
                  <a:ext uri="{0D108BD9-81ED-4DB2-BD59-A6C34878D82A}">
                    <a16:rowId xmlns:a16="http://schemas.microsoft.com/office/drawing/2014/main" val="10001"/>
                  </a:ext>
                </a:extLst>
              </a:tr>
              <a:tr h="510059">
                <a:tc>
                  <a:txBody>
                    <a:bodyPr/>
                    <a:lstStyle/>
                    <a:p>
                      <a:pPr>
                        <a:lnSpc>
                          <a:spcPct val="150000"/>
                        </a:lnSpc>
                      </a:pPr>
                      <a:r>
                        <a:rPr lang="en-IN" dirty="0">
                          <a:latin typeface="Arial" panose="020B0604020202020204" pitchFamily="34" charset="0"/>
                          <a:cs typeface="Arial" panose="020B0604020202020204" pitchFamily="34" charset="0"/>
                        </a:rPr>
                        <a:t>A car that starts at -20 deg</a:t>
                      </a:r>
                    </a:p>
                  </a:txBody>
                  <a:tcPr/>
                </a:tc>
                <a:tc>
                  <a:txBody>
                    <a:bodyPr/>
                    <a:lstStyle/>
                    <a:p>
                      <a:pPr>
                        <a:lnSpc>
                          <a:spcPct val="150000"/>
                        </a:lnSpc>
                      </a:pPr>
                      <a:r>
                        <a:rPr lang="en-IN" dirty="0">
                          <a:latin typeface="Arial" panose="020B0604020202020204" pitchFamily="34" charset="0"/>
                          <a:cs typeface="Arial" panose="020B0604020202020204" pitchFamily="34" charset="0"/>
                        </a:rPr>
                        <a:t>A car that does not start</a:t>
                      </a:r>
                    </a:p>
                  </a:txBody>
                  <a:tcPr/>
                </a:tc>
                <a:extLst>
                  <a:ext uri="{0D108BD9-81ED-4DB2-BD59-A6C34878D82A}">
                    <a16:rowId xmlns:a16="http://schemas.microsoft.com/office/drawing/2014/main" val="10002"/>
                  </a:ext>
                </a:extLst>
              </a:tr>
              <a:tr h="924161">
                <a:tc>
                  <a:txBody>
                    <a:bodyPr/>
                    <a:lstStyle/>
                    <a:p>
                      <a:pPr>
                        <a:lnSpc>
                          <a:spcPct val="150000"/>
                        </a:lnSpc>
                      </a:pPr>
                      <a:r>
                        <a:rPr lang="en-IN" dirty="0">
                          <a:latin typeface="Arial" panose="020B0604020202020204" pitchFamily="34" charset="0"/>
                          <a:cs typeface="Arial" panose="020B0604020202020204" pitchFamily="34" charset="0"/>
                        </a:rPr>
                        <a:t>A vacuum</a:t>
                      </a:r>
                      <a:r>
                        <a:rPr lang="en-IN" baseline="0" dirty="0">
                          <a:latin typeface="Arial" panose="020B0604020202020204" pitchFamily="34" charset="0"/>
                          <a:cs typeface="Arial" panose="020B0604020202020204" pitchFamily="34" charset="0"/>
                        </a:rPr>
                        <a:t> cleaner that maintains suction levels</a:t>
                      </a:r>
                      <a:endParaRPr lang="en-IN" dirty="0">
                        <a:latin typeface="Arial" panose="020B0604020202020204" pitchFamily="34" charset="0"/>
                        <a:cs typeface="Arial" panose="020B0604020202020204" pitchFamily="34" charset="0"/>
                      </a:endParaRPr>
                    </a:p>
                  </a:txBody>
                  <a:tcPr/>
                </a:tc>
                <a:tc>
                  <a:txBody>
                    <a:bodyPr/>
                    <a:lstStyle/>
                    <a:p>
                      <a:pPr>
                        <a:lnSpc>
                          <a:spcPct val="150000"/>
                        </a:lnSpc>
                      </a:pPr>
                      <a:r>
                        <a:rPr lang="en-IN" dirty="0">
                          <a:latin typeface="Arial" panose="020B0604020202020204" pitchFamily="34" charset="0"/>
                          <a:cs typeface="Arial" panose="020B0604020202020204" pitchFamily="34" charset="0"/>
                        </a:rPr>
                        <a:t>A vacuum cleaner that loses suction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856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robust design?</a:t>
            </a:r>
          </a:p>
        </p:txBody>
      </p:sp>
      <p:sp>
        <p:nvSpPr>
          <p:cNvPr id="13" name="Content Placeholder 12"/>
          <p:cNvSpPr>
            <a:spLocks noGrp="1"/>
          </p:cNvSpPr>
          <p:nvPr>
            <p:ph idx="1"/>
          </p:nvPr>
        </p:nvSpPr>
        <p:spPr/>
        <p:txBody>
          <a:bodyPr/>
          <a:lstStyle/>
          <a:p>
            <a:pPr algn="just" latinLnBrk="0">
              <a:lnSpc>
                <a:spcPct val="150000"/>
              </a:lnSpc>
            </a:pPr>
            <a:r>
              <a:rPr lang="en-IN" sz="2400" dirty="0">
                <a:latin typeface="Arial" panose="020B0604020202020204" pitchFamily="34" charset="0"/>
                <a:cs typeface="Arial" panose="020B0604020202020204" pitchFamily="34" charset="0"/>
              </a:rPr>
              <a:t>What is Robust?</a:t>
            </a:r>
          </a:p>
          <a:p>
            <a:pPr lvl="1" algn="just" latinLnBrk="0">
              <a:lnSpc>
                <a:spcPct val="150000"/>
              </a:lnSpc>
            </a:pPr>
            <a:r>
              <a:rPr lang="en-IN" sz="1907" dirty="0">
                <a:latin typeface="Arial" panose="020B0604020202020204" pitchFamily="34" charset="0"/>
                <a:cs typeface="Arial" panose="020B0604020202020204" pitchFamily="34" charset="0"/>
              </a:rPr>
              <a:t>In the design of a new product, any design activity can be called robust, if it leads the product;</a:t>
            </a:r>
          </a:p>
          <a:p>
            <a:pPr marL="1019922" lvl="1" indent="-457200" algn="just" latinLnBrk="0">
              <a:lnSpc>
                <a:spcPct val="150000"/>
              </a:lnSpc>
              <a:buFont typeface="+mj-lt"/>
              <a:buAutoNum type="arabicPeriod"/>
            </a:pPr>
            <a:r>
              <a:rPr lang="en-IN" sz="1907" dirty="0">
                <a:solidFill>
                  <a:srgbClr val="0070C0"/>
                </a:solidFill>
                <a:latin typeface="Arial" panose="020B0604020202020204" pitchFamily="34" charset="0"/>
                <a:cs typeface="Arial" panose="020B0604020202020204" pitchFamily="34" charset="0"/>
              </a:rPr>
              <a:t>To have longer life (higher reliability)</a:t>
            </a:r>
          </a:p>
          <a:p>
            <a:pPr marL="1019922" lvl="1" indent="-457200" algn="just" latinLnBrk="0">
              <a:lnSpc>
                <a:spcPct val="150000"/>
              </a:lnSpc>
              <a:buFont typeface="+mj-lt"/>
              <a:buAutoNum type="arabicPeriod"/>
            </a:pPr>
            <a:r>
              <a:rPr lang="en-IN" sz="1907" dirty="0">
                <a:solidFill>
                  <a:srgbClr val="0070C0"/>
                </a:solidFill>
                <a:latin typeface="Arial" panose="020B0604020202020204" pitchFamily="34" charset="0"/>
                <a:cs typeface="Arial" panose="020B0604020202020204" pitchFamily="34" charset="0"/>
              </a:rPr>
              <a:t>To be more consistent with use</a:t>
            </a:r>
          </a:p>
          <a:p>
            <a:pPr marL="1019922" lvl="1" indent="-457200" algn="just" latinLnBrk="0">
              <a:lnSpc>
                <a:spcPct val="150000"/>
              </a:lnSpc>
              <a:buFont typeface="+mj-lt"/>
              <a:buAutoNum type="arabicPeriod"/>
            </a:pPr>
            <a:r>
              <a:rPr lang="en-IN" sz="1907" dirty="0">
                <a:solidFill>
                  <a:srgbClr val="0070C0"/>
                </a:solidFill>
                <a:latin typeface="Arial" panose="020B0604020202020204" pitchFamily="34" charset="0"/>
                <a:cs typeface="Arial" panose="020B0604020202020204" pitchFamily="34" charset="0"/>
              </a:rPr>
              <a:t>To be more consistent from product to product</a:t>
            </a:r>
          </a:p>
          <a:p>
            <a:pPr marL="1019922" lvl="1" indent="-457200" algn="just" latinLnBrk="0">
              <a:lnSpc>
                <a:spcPct val="150000"/>
              </a:lnSpc>
              <a:buFont typeface="+mj-lt"/>
              <a:buAutoNum type="arabicPeriod"/>
            </a:pPr>
            <a:r>
              <a:rPr lang="en-IN" sz="1907" dirty="0">
                <a:solidFill>
                  <a:srgbClr val="0070C0"/>
                </a:solidFill>
                <a:latin typeface="Arial" panose="020B0604020202020204" pitchFamily="34" charset="0"/>
                <a:cs typeface="Arial" panose="020B0604020202020204" pitchFamily="34" charset="0"/>
              </a:rPr>
              <a:t>To perform consistently as temperature and other conditions change</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18</a:t>
            </a:fld>
            <a:endParaRPr lang="en-US" altLang="ko-KR"/>
          </a:p>
        </p:txBody>
      </p:sp>
    </p:spTree>
    <p:extLst>
      <p:ext uri="{BB962C8B-B14F-4D97-AF65-F5344CB8AC3E}">
        <p14:creationId xmlns:p14="http://schemas.microsoft.com/office/powerpoint/2010/main" val="154871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What is robust design?</a:t>
            </a:r>
          </a:p>
        </p:txBody>
      </p:sp>
      <p:sp>
        <p:nvSpPr>
          <p:cNvPr id="3" name="Content Placeholder 2"/>
          <p:cNvSpPr>
            <a:spLocks noGrp="1"/>
          </p:cNvSpPr>
          <p:nvPr>
            <p:ph idx="1"/>
          </p:nvPr>
        </p:nvSpPr>
        <p:spPr>
          <a:xfrm>
            <a:off x="606665" y="872716"/>
            <a:ext cx="11357987" cy="5220580"/>
          </a:xfrm>
        </p:spPr>
        <p:txBody>
          <a:bodyPr/>
          <a:lstStyle/>
          <a:p>
            <a:pPr algn="just" eaLnBrk="1" latinLnBrk="0">
              <a:lnSpc>
                <a:spcPct val="150000"/>
              </a:lnSpc>
            </a:pPr>
            <a:r>
              <a:rPr lang="en-US" sz="2400" dirty="0">
                <a:latin typeface="Arial" panose="020B0604020202020204" pitchFamily="34" charset="0"/>
                <a:cs typeface="Arial" panose="020B0604020202020204" pitchFamily="34" charset="0"/>
              </a:rPr>
              <a:t>Products and services should be designed to be </a:t>
            </a:r>
            <a:r>
              <a:rPr lang="en-US" sz="2400" dirty="0">
                <a:highlight>
                  <a:srgbClr val="FFFF00"/>
                </a:highlight>
                <a:latin typeface="Arial" panose="020B0604020202020204" pitchFamily="34" charset="0"/>
                <a:cs typeface="Arial" panose="020B0604020202020204" pitchFamily="34" charset="0"/>
              </a:rPr>
              <a:t>inherently defect free and high quality</a:t>
            </a:r>
          </a:p>
          <a:p>
            <a:pPr lvl="1" algn="just" eaLnBrk="1" latinLnBrk="0">
              <a:lnSpc>
                <a:spcPct val="150000"/>
              </a:lnSpc>
            </a:pPr>
            <a:r>
              <a:rPr lang="en-US" sz="1907" dirty="0">
                <a:latin typeface="Arial" panose="020B0604020202020204" pitchFamily="34" charset="0"/>
                <a:cs typeface="Arial" panose="020B0604020202020204" pitchFamily="34" charset="0"/>
              </a:rPr>
              <a:t>Meet customer’s expectations also under non-ideal conditions</a:t>
            </a:r>
          </a:p>
          <a:p>
            <a:pPr algn="just" eaLnBrk="1" latinLnBrk="0">
              <a:lnSpc>
                <a:spcPct val="150000"/>
              </a:lnSpc>
            </a:pPr>
            <a:r>
              <a:rPr lang="en-US" sz="2400" dirty="0">
                <a:highlight>
                  <a:srgbClr val="FFFF00"/>
                </a:highlight>
                <a:latin typeface="Arial" panose="020B0604020202020204" pitchFamily="34" charset="0"/>
                <a:cs typeface="Arial" panose="020B0604020202020204" pitchFamily="34" charset="0"/>
              </a:rPr>
              <a:t>Disturbances</a:t>
            </a:r>
            <a:r>
              <a:rPr lang="en-US" sz="2400" dirty="0">
                <a:latin typeface="Arial" panose="020B0604020202020204" pitchFamily="34" charset="0"/>
                <a:cs typeface="Arial" panose="020B0604020202020204" pitchFamily="34" charset="0"/>
              </a:rPr>
              <a:t> are events that cause the design performance to </a:t>
            </a:r>
            <a:r>
              <a:rPr lang="en-US" sz="2400" dirty="0">
                <a:highlight>
                  <a:srgbClr val="FFFF00"/>
                </a:highlight>
                <a:latin typeface="Arial" panose="020B0604020202020204" pitchFamily="34" charset="0"/>
                <a:cs typeface="Arial" panose="020B0604020202020204" pitchFamily="34" charset="0"/>
              </a:rPr>
              <a:t>deviate from its target value</a:t>
            </a:r>
          </a:p>
          <a:p>
            <a:pPr algn="just" eaLnBrk="1" latinLnBrk="0">
              <a:lnSpc>
                <a:spcPct val="150000"/>
              </a:lnSpc>
            </a:pPr>
            <a:r>
              <a:rPr lang="en-US" sz="2400" dirty="0">
                <a:latin typeface="Arial" panose="020B0604020202020204" pitchFamily="34" charset="0"/>
                <a:cs typeface="Arial" panose="020B0604020202020204" pitchFamily="34" charset="0"/>
              </a:rPr>
              <a:t>Taguchi divide disturbances into three categories</a:t>
            </a:r>
          </a:p>
          <a:p>
            <a:pPr lvl="1" algn="just" eaLnBrk="1" latinLnBrk="0">
              <a:lnSpc>
                <a:spcPct val="150000"/>
              </a:lnSpc>
            </a:pPr>
            <a:r>
              <a:rPr lang="en-US" sz="1907" b="1" dirty="0">
                <a:latin typeface="Arial" panose="020B0604020202020204" pitchFamily="34" charset="0"/>
                <a:cs typeface="Arial" panose="020B0604020202020204" pitchFamily="34" charset="0"/>
              </a:rPr>
              <a:t>External disturbances</a:t>
            </a:r>
            <a:r>
              <a:rPr lang="en-US" sz="1907" dirty="0">
                <a:latin typeface="Arial" panose="020B0604020202020204" pitchFamily="34" charset="0"/>
                <a:cs typeface="Arial" panose="020B0604020202020204" pitchFamily="34" charset="0"/>
              </a:rPr>
              <a:t>: variation in the environment where the product is used</a:t>
            </a:r>
          </a:p>
          <a:p>
            <a:pPr lvl="1" algn="just" eaLnBrk="1" latinLnBrk="0">
              <a:lnSpc>
                <a:spcPct val="150000"/>
              </a:lnSpc>
            </a:pPr>
            <a:r>
              <a:rPr lang="en-US" sz="1907" b="1" dirty="0">
                <a:latin typeface="Arial" panose="020B0604020202020204" pitchFamily="34" charset="0"/>
                <a:cs typeface="Arial" panose="020B0604020202020204" pitchFamily="34" charset="0"/>
              </a:rPr>
              <a:t>Internal disturbances</a:t>
            </a:r>
            <a:r>
              <a:rPr lang="en-US" sz="1907" dirty="0">
                <a:latin typeface="Arial" panose="020B0604020202020204" pitchFamily="34" charset="0"/>
                <a:cs typeface="Arial" panose="020B0604020202020204" pitchFamily="34" charset="0"/>
              </a:rPr>
              <a:t>: wear and tear inside a specific unit</a:t>
            </a:r>
          </a:p>
          <a:p>
            <a:pPr lvl="1" algn="just" eaLnBrk="1" latinLnBrk="0">
              <a:lnSpc>
                <a:spcPct val="150000"/>
              </a:lnSpc>
            </a:pPr>
            <a:r>
              <a:rPr lang="en-US" sz="1907" b="1" dirty="0">
                <a:latin typeface="Arial" panose="020B0604020202020204" pitchFamily="34" charset="0"/>
                <a:cs typeface="Arial" panose="020B0604020202020204" pitchFamily="34" charset="0"/>
              </a:rPr>
              <a:t>Disturbances in the production process: </a:t>
            </a:r>
            <a:r>
              <a:rPr lang="en-US" sz="1907" dirty="0">
                <a:latin typeface="Arial" panose="020B0604020202020204" pitchFamily="34" charset="0"/>
                <a:cs typeface="Arial" panose="020B0604020202020204" pitchFamily="34" charset="0"/>
              </a:rPr>
              <a:t>deviation from target values</a:t>
            </a:r>
          </a:p>
          <a:p>
            <a:pPr marL="0" indent="0" eaLnBrk="1" latinLnBrk="0">
              <a:lnSpc>
                <a:spcPct val="150000"/>
              </a:lnSpc>
              <a:buNone/>
            </a:pP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12665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a:latin typeface="Arial" panose="020B0604020202020204" pitchFamily="34" charset="0"/>
                <a:cs typeface="Arial" panose="020B0604020202020204" pitchFamily="34" charset="0"/>
              </a:rPr>
              <a:t>18MEO113T – Design of Experiments </a:t>
            </a:r>
            <a:endParaRPr lang="en-IN"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6665" y="1304764"/>
            <a:ext cx="11105959" cy="4489959"/>
          </a:xfrm>
        </p:spPr>
        <p:txBody>
          <a:bodyPr/>
          <a:lstStyle/>
          <a:p>
            <a:pPr algn="just" eaLnBrk="1" latinLnBrk="0">
              <a:lnSpc>
                <a:spcPct val="200000"/>
              </a:lnSpc>
            </a:pPr>
            <a:r>
              <a:rPr lang="en-US" sz="2000" dirty="0">
                <a:latin typeface="Arial" panose="020B0604020202020204" pitchFamily="34" charset="0"/>
                <a:ea typeface="Verdana" panose="020B0604030504040204" pitchFamily="34" charset="0"/>
                <a:cs typeface="Arial" panose="020B0604020202020204" pitchFamily="34" charset="0"/>
              </a:rPr>
              <a:t>To learn the fundamentals of design of experiment techniques.</a:t>
            </a:r>
          </a:p>
          <a:p>
            <a:pPr algn="just" eaLnBrk="1" latinLnBrk="0">
              <a:lnSpc>
                <a:spcPct val="200000"/>
              </a:lnSpc>
            </a:pPr>
            <a:r>
              <a:rPr lang="en-US" sz="2000" dirty="0">
                <a:latin typeface="Arial" panose="020B0604020202020204" pitchFamily="34" charset="0"/>
                <a:ea typeface="Verdana" panose="020B0604030504040204" pitchFamily="34" charset="0"/>
                <a:cs typeface="Arial" panose="020B0604020202020204" pitchFamily="34" charset="0"/>
              </a:rPr>
              <a:t>To familiarize in how to setup  experiments and accomplish all analyze tasks using software packages like Minitab, etc.</a:t>
            </a:r>
          </a:p>
          <a:p>
            <a:pPr algn="just" eaLnBrk="1" latinLnBrk="0">
              <a:lnSpc>
                <a:spcPct val="200000"/>
              </a:lnSpc>
            </a:pPr>
            <a:r>
              <a:rPr lang="en-US" sz="2000" dirty="0">
                <a:latin typeface="Arial" panose="020B0604020202020204" pitchFamily="34" charset="0"/>
                <a:ea typeface="Verdana" panose="020B0604030504040204" pitchFamily="34" charset="0"/>
                <a:cs typeface="Arial" panose="020B0604020202020204" pitchFamily="34" charset="0"/>
              </a:rPr>
              <a:t>After this course, You will be ready to apply the technique confidently to all of your projects . </a:t>
            </a:r>
          </a:p>
          <a:p>
            <a:pPr marL="0" indent="0" algn="just" eaLnBrk="1" latinLnBrk="0">
              <a:lnSpc>
                <a:spcPct val="150000"/>
              </a:lnSpc>
              <a:buNone/>
            </a:pPr>
            <a:endParaRPr lang="en-US" sz="2000" dirty="0">
              <a:latin typeface="Arial" panose="020B0604020202020204" pitchFamily="34" charset="0"/>
              <a:ea typeface="Verdana" panose="020B0604030504040204" pitchFamily="34" charset="0"/>
              <a:cs typeface="Arial" panose="020B0604020202020204" pitchFamily="34" charset="0"/>
            </a:endParaRPr>
          </a:p>
          <a:p>
            <a:pPr marL="0" indent="0" algn="just" eaLnBrk="1" latinLnBrk="0">
              <a:lnSpc>
                <a:spcPct val="150000"/>
              </a:lnSpc>
              <a:buNone/>
            </a:pPr>
            <a:endParaRPr lang="en-IN" sz="20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70351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What is robust design?</a:t>
            </a:r>
          </a:p>
        </p:txBody>
      </p:sp>
      <p:sp>
        <p:nvSpPr>
          <p:cNvPr id="3" name="Content Placeholder 2"/>
          <p:cNvSpPr>
            <a:spLocks noGrp="1"/>
          </p:cNvSpPr>
          <p:nvPr>
            <p:ph idx="1"/>
          </p:nvPr>
        </p:nvSpPr>
        <p:spPr>
          <a:xfrm>
            <a:off x="606665" y="872716"/>
            <a:ext cx="11357987" cy="5220580"/>
          </a:xfrm>
        </p:spPr>
        <p:txBody>
          <a:bodyPr/>
          <a:lstStyle/>
          <a:p>
            <a:pPr algn="just" eaLnBrk="1" latinLnBrk="0">
              <a:lnSpc>
                <a:spcPct val="150000"/>
              </a:lnSpc>
            </a:pPr>
            <a:r>
              <a:rPr lang="en-US" sz="2400" dirty="0">
                <a:latin typeface="Arial" panose="020B0604020202020204" pitchFamily="34" charset="0"/>
                <a:cs typeface="Arial" panose="020B0604020202020204" pitchFamily="34" charset="0"/>
              </a:rPr>
              <a:t>A three step method for achieving robust design (Taguchi)</a:t>
            </a:r>
          </a:p>
          <a:p>
            <a:pPr marL="1019922" lvl="1" indent="-457200" algn="just" eaLnBrk="1" latinLnBrk="0">
              <a:lnSpc>
                <a:spcPct val="150000"/>
              </a:lnSpc>
              <a:buFont typeface="+mj-lt"/>
              <a:buAutoNum type="arabicPeriod"/>
            </a:pPr>
            <a:r>
              <a:rPr lang="en-US" sz="1907" b="1" dirty="0">
                <a:latin typeface="Arial" panose="020B0604020202020204" pitchFamily="34" charset="0"/>
                <a:cs typeface="Arial" panose="020B0604020202020204" pitchFamily="34" charset="0"/>
              </a:rPr>
              <a:t>Concept design</a:t>
            </a:r>
          </a:p>
          <a:p>
            <a:pPr marL="1019922" lvl="1" indent="-457200" algn="just" eaLnBrk="1" latinLnBrk="0">
              <a:lnSpc>
                <a:spcPct val="150000"/>
              </a:lnSpc>
              <a:buFont typeface="+mj-lt"/>
              <a:buAutoNum type="arabicPeriod"/>
            </a:pPr>
            <a:r>
              <a:rPr lang="en-US" sz="1907" b="1" dirty="0">
                <a:latin typeface="Arial" panose="020B0604020202020204" pitchFamily="34" charset="0"/>
                <a:cs typeface="Arial" panose="020B0604020202020204" pitchFamily="34" charset="0"/>
              </a:rPr>
              <a:t>Parameter design</a:t>
            </a:r>
          </a:p>
          <a:p>
            <a:pPr marL="1019922" lvl="1" indent="-457200" algn="just" eaLnBrk="1" latinLnBrk="0">
              <a:lnSpc>
                <a:spcPct val="150000"/>
              </a:lnSpc>
              <a:buFont typeface="+mj-lt"/>
              <a:buAutoNum type="arabicPeriod"/>
            </a:pPr>
            <a:r>
              <a:rPr lang="en-US" sz="1907" b="1" dirty="0">
                <a:latin typeface="Arial" panose="020B0604020202020204" pitchFamily="34" charset="0"/>
                <a:cs typeface="Arial" panose="020B0604020202020204" pitchFamily="34" charset="0"/>
              </a:rPr>
              <a:t>Tolerance design</a:t>
            </a:r>
          </a:p>
          <a:p>
            <a:pPr marL="457200" indent="-457200" algn="just" eaLnBrk="1" latinLnBrk="0">
              <a:lnSpc>
                <a:spcPct val="150000"/>
              </a:lnSpc>
              <a:buFont typeface="+mj-lt"/>
              <a:buAutoNum type="arabicPeriod"/>
            </a:pPr>
            <a:r>
              <a:rPr lang="en-US" sz="2400" b="1" dirty="0">
                <a:solidFill>
                  <a:srgbClr val="FF0000"/>
                </a:solidFill>
                <a:latin typeface="Arial" panose="020B0604020202020204" pitchFamily="34" charset="0"/>
                <a:cs typeface="Arial" panose="020B0604020202020204" pitchFamily="34" charset="0"/>
              </a:rPr>
              <a:t>Concept Design / System Design</a:t>
            </a:r>
          </a:p>
          <a:p>
            <a:pPr lvl="1" algn="just" eaLnBrk="1" latinLnBrk="0">
              <a:lnSpc>
                <a:spcPct val="150000"/>
              </a:lnSpc>
            </a:pPr>
            <a:r>
              <a:rPr lang="en-US" sz="1910" dirty="0">
                <a:latin typeface="Arial" panose="020B0604020202020204" pitchFamily="34" charset="0"/>
                <a:cs typeface="Arial" panose="020B0604020202020204" pitchFamily="34" charset="0"/>
              </a:rPr>
              <a:t>The </a:t>
            </a:r>
            <a:r>
              <a:rPr lang="en-US" sz="1910" dirty="0">
                <a:solidFill>
                  <a:srgbClr val="FF0000"/>
                </a:solidFill>
                <a:highlight>
                  <a:srgbClr val="FFFF00"/>
                </a:highlight>
                <a:latin typeface="Arial" panose="020B0604020202020204" pitchFamily="34" charset="0"/>
                <a:cs typeface="Arial" panose="020B0604020202020204" pitchFamily="34" charset="0"/>
              </a:rPr>
              <a:t>process of examining competing technologies </a:t>
            </a:r>
            <a:r>
              <a:rPr lang="en-US" sz="1910" dirty="0">
                <a:latin typeface="Arial" panose="020B0604020202020204" pitchFamily="34" charset="0"/>
                <a:cs typeface="Arial" panose="020B0604020202020204" pitchFamily="34" charset="0"/>
              </a:rPr>
              <a:t>for producing a product – Includes choices of technology and process design.</a:t>
            </a:r>
          </a:p>
          <a:p>
            <a:pPr lvl="1" algn="just" eaLnBrk="1" latinLnBrk="0">
              <a:lnSpc>
                <a:spcPct val="150000"/>
              </a:lnSpc>
            </a:pPr>
            <a:r>
              <a:rPr lang="en-US" sz="1910" dirty="0">
                <a:latin typeface="Arial" panose="020B0604020202020204" pitchFamily="34" charset="0"/>
                <a:cs typeface="Arial" panose="020B0604020202020204" pitchFamily="34" charset="0"/>
              </a:rPr>
              <a:t>A </a:t>
            </a:r>
            <a:r>
              <a:rPr lang="en-US" sz="1910" dirty="0">
                <a:highlight>
                  <a:srgbClr val="FFFF00"/>
                </a:highlight>
                <a:latin typeface="Arial" panose="020B0604020202020204" pitchFamily="34" charset="0"/>
                <a:cs typeface="Arial" panose="020B0604020202020204" pitchFamily="34" charset="0"/>
              </a:rPr>
              <a:t>prototype design </a:t>
            </a:r>
            <a:r>
              <a:rPr lang="en-US" sz="1910" dirty="0">
                <a:latin typeface="Arial" panose="020B0604020202020204" pitchFamily="34" charset="0"/>
                <a:cs typeface="Arial" panose="020B0604020202020204" pitchFamily="34" charset="0"/>
              </a:rPr>
              <a:t>that can be produced and meets customers needs under </a:t>
            </a:r>
            <a:r>
              <a:rPr lang="en-US" sz="1910" dirty="0">
                <a:highlight>
                  <a:srgbClr val="FFFF00"/>
                </a:highlight>
                <a:latin typeface="Arial" panose="020B0604020202020204" pitchFamily="34" charset="0"/>
                <a:cs typeface="Arial" panose="020B0604020202020204" pitchFamily="34" charset="0"/>
              </a:rPr>
              <a:t>ideal conditions </a:t>
            </a:r>
            <a:r>
              <a:rPr lang="en-US" sz="1910" dirty="0">
                <a:latin typeface="Arial" panose="020B0604020202020204" pitchFamily="34" charset="0"/>
                <a:cs typeface="Arial" panose="020B0604020202020204" pitchFamily="34" charset="0"/>
              </a:rPr>
              <a:t>without disturbances</a:t>
            </a:r>
          </a:p>
          <a:p>
            <a:pPr marL="0" indent="0" eaLnBrk="1" latinLnBrk="0">
              <a:lnSpc>
                <a:spcPct val="150000"/>
              </a:lnSpc>
              <a:buNone/>
            </a:pP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98961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What is robust design?</a:t>
            </a:r>
          </a:p>
        </p:txBody>
      </p:sp>
      <p:sp>
        <p:nvSpPr>
          <p:cNvPr id="3" name="Content Placeholder 2"/>
          <p:cNvSpPr>
            <a:spLocks noGrp="1"/>
          </p:cNvSpPr>
          <p:nvPr>
            <p:ph idx="1"/>
          </p:nvPr>
        </p:nvSpPr>
        <p:spPr>
          <a:xfrm>
            <a:off x="606665" y="872716"/>
            <a:ext cx="11357987" cy="5220580"/>
          </a:xfrm>
        </p:spPr>
        <p:txBody>
          <a:bodyPr/>
          <a:lstStyle/>
          <a:p>
            <a:pPr marL="0" indent="0" algn="just" eaLnBrk="1" latinLnBrk="0">
              <a:lnSpc>
                <a:spcPct val="150000"/>
              </a:lnSpc>
              <a:buNone/>
            </a:pPr>
            <a:r>
              <a:rPr lang="en-US" sz="2400" b="1" dirty="0">
                <a:solidFill>
                  <a:srgbClr val="FF0000"/>
                </a:solidFill>
                <a:latin typeface="Arial" panose="020B0604020202020204" pitchFamily="34" charset="0"/>
                <a:cs typeface="Arial" panose="020B0604020202020204" pitchFamily="34" charset="0"/>
              </a:rPr>
              <a:t>2.  Parameter Design</a:t>
            </a:r>
          </a:p>
          <a:p>
            <a:pPr lvl="1" algn="just" eaLnBrk="1" latinLnBrk="0">
              <a:lnSpc>
                <a:spcPct val="150000"/>
              </a:lnSpc>
            </a:pPr>
            <a:r>
              <a:rPr lang="en-US" sz="2400" dirty="0">
                <a:latin typeface="Arial" panose="020B0604020202020204" pitchFamily="34" charset="0"/>
                <a:cs typeface="Arial" panose="020B0604020202020204" pitchFamily="34" charset="0"/>
              </a:rPr>
              <a:t>The selection of control factors (parameters) and their optimal levels</a:t>
            </a:r>
          </a:p>
          <a:p>
            <a:pPr lvl="2" algn="just" eaLnBrk="1" latinLnBrk="0">
              <a:lnSpc>
                <a:spcPct val="150000"/>
              </a:lnSpc>
            </a:pPr>
            <a:r>
              <a:rPr lang="en-US" sz="1800" dirty="0">
                <a:latin typeface="Arial" panose="020B0604020202020204" pitchFamily="34" charset="0"/>
                <a:cs typeface="Arial" panose="020B0604020202020204" pitchFamily="34" charset="0"/>
              </a:rPr>
              <a:t>The objective is to make the design Robust!</a:t>
            </a:r>
          </a:p>
          <a:p>
            <a:pPr lvl="1" algn="just" eaLnBrk="1" latinLnBrk="0">
              <a:lnSpc>
                <a:spcPct val="150000"/>
              </a:lnSpc>
            </a:pPr>
            <a:r>
              <a:rPr lang="en-US" sz="2400" dirty="0">
                <a:latin typeface="Arial" panose="020B0604020202020204" pitchFamily="34" charset="0"/>
                <a:cs typeface="Arial" panose="020B0604020202020204" pitchFamily="34" charset="0"/>
              </a:rPr>
              <a:t>Control factors are those process variables in a process that management can influence</a:t>
            </a:r>
          </a:p>
          <a:p>
            <a:pPr lvl="2" algn="just" eaLnBrk="1" latinLnBrk="0">
              <a:lnSpc>
                <a:spcPct val="150000"/>
              </a:lnSpc>
            </a:pPr>
            <a:r>
              <a:rPr lang="en-US" sz="1800" dirty="0">
                <a:latin typeface="Arial" panose="020B0604020202020204" pitchFamily="34" charset="0"/>
                <a:cs typeface="Arial" panose="020B0604020202020204" pitchFamily="34" charset="0"/>
              </a:rPr>
              <a:t>Ex. The procedures used and the type and amount of training</a:t>
            </a:r>
          </a:p>
          <a:p>
            <a:pPr lvl="2" algn="just" eaLnBrk="1" latinLnBrk="0">
              <a:lnSpc>
                <a:spcPct val="150000"/>
              </a:lnSpc>
            </a:pPr>
            <a:r>
              <a:rPr lang="en-US" sz="1800" dirty="0">
                <a:latin typeface="Arial" panose="020B0604020202020204" pitchFamily="34" charset="0"/>
                <a:cs typeface="Arial" panose="020B0604020202020204" pitchFamily="34" charset="0"/>
              </a:rPr>
              <a:t>Often a complex (non-linear) relationship between the control factors and product / design performance</a:t>
            </a:r>
          </a:p>
          <a:p>
            <a:pPr lvl="1" algn="just" eaLnBrk="1" latinLnBrk="0">
              <a:lnSpc>
                <a:spcPct val="150000"/>
              </a:lnSpc>
            </a:pPr>
            <a:r>
              <a:rPr lang="en-US" sz="2400" dirty="0">
                <a:latin typeface="Arial" panose="020B0604020202020204" pitchFamily="34" charset="0"/>
                <a:cs typeface="Arial" panose="020B0604020202020204" pitchFamily="34" charset="0"/>
              </a:rPr>
              <a:t>The optimal parameter levels can be determined through experimentation.</a:t>
            </a:r>
          </a:p>
          <a:p>
            <a:pPr lvl="2" algn="just" eaLnBrk="1" latinLnBrk="0">
              <a:lnSpc>
                <a:spcPct val="150000"/>
              </a:lnSpc>
            </a:pPr>
            <a:endParaRPr lang="en-US" sz="1418" dirty="0">
              <a:latin typeface="Arial" panose="020B0604020202020204" pitchFamily="34" charset="0"/>
              <a:cs typeface="Arial" panose="020B0604020202020204" pitchFamily="34" charset="0"/>
            </a:endParaRPr>
          </a:p>
          <a:p>
            <a:pPr marL="0" indent="0" eaLnBrk="1" latinLnBrk="0">
              <a:lnSpc>
                <a:spcPct val="150000"/>
              </a:lnSpc>
              <a:buNone/>
            </a:pP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978324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What is robust design?</a:t>
            </a:r>
          </a:p>
        </p:txBody>
      </p:sp>
      <p:sp>
        <p:nvSpPr>
          <p:cNvPr id="3" name="Content Placeholder 2"/>
          <p:cNvSpPr>
            <a:spLocks noGrp="1"/>
          </p:cNvSpPr>
          <p:nvPr>
            <p:ph idx="1"/>
          </p:nvPr>
        </p:nvSpPr>
        <p:spPr>
          <a:xfrm>
            <a:off x="606665" y="872716"/>
            <a:ext cx="11357987" cy="5220580"/>
          </a:xfrm>
        </p:spPr>
        <p:txBody>
          <a:bodyPr/>
          <a:lstStyle/>
          <a:p>
            <a:pPr marL="0" indent="0" algn="just" eaLnBrk="1" latinLnBrk="0">
              <a:lnSpc>
                <a:spcPct val="200000"/>
              </a:lnSpc>
              <a:buNone/>
            </a:pPr>
            <a:r>
              <a:rPr lang="en-US" sz="2400" b="1" dirty="0">
                <a:solidFill>
                  <a:srgbClr val="FF0000"/>
                </a:solidFill>
                <a:latin typeface="Arial" panose="020B0604020202020204" pitchFamily="34" charset="0"/>
                <a:cs typeface="Arial" panose="020B0604020202020204" pitchFamily="34" charset="0"/>
              </a:rPr>
              <a:t>3.  Tolerance Design</a:t>
            </a:r>
          </a:p>
          <a:p>
            <a:pPr lvl="1" algn="just" eaLnBrk="1" latinLnBrk="0">
              <a:lnSpc>
                <a:spcPct val="200000"/>
              </a:lnSpc>
            </a:pPr>
            <a:r>
              <a:rPr lang="en-US" sz="1910" dirty="0">
                <a:latin typeface="Arial" panose="020B0604020202020204" pitchFamily="34" charset="0"/>
                <a:cs typeface="Arial" panose="020B0604020202020204" pitchFamily="34" charset="0"/>
              </a:rPr>
              <a:t>Tolerance design deals with developing </a:t>
            </a:r>
            <a:r>
              <a:rPr lang="en-US" sz="1910" dirty="0">
                <a:solidFill>
                  <a:srgbClr val="FF0000"/>
                </a:solidFill>
                <a:highlight>
                  <a:srgbClr val="FFFF00"/>
                </a:highlight>
                <a:latin typeface="Arial" panose="020B0604020202020204" pitchFamily="34" charset="0"/>
                <a:cs typeface="Arial" panose="020B0604020202020204" pitchFamily="34" charset="0"/>
              </a:rPr>
              <a:t>specification limits</a:t>
            </a:r>
            <a:r>
              <a:rPr lang="en-US" sz="1910" dirty="0">
                <a:latin typeface="Arial" panose="020B0604020202020204" pitchFamily="34" charset="0"/>
                <a:cs typeface="Arial" panose="020B0604020202020204" pitchFamily="34" charset="0"/>
              </a:rPr>
              <a:t>.</a:t>
            </a:r>
          </a:p>
          <a:p>
            <a:pPr lvl="2" algn="just" eaLnBrk="1" latinLnBrk="0">
              <a:lnSpc>
                <a:spcPct val="200000"/>
              </a:lnSpc>
            </a:pPr>
            <a:r>
              <a:rPr lang="en-US" sz="1418" dirty="0">
                <a:latin typeface="Arial" panose="020B0604020202020204" pitchFamily="34" charset="0"/>
                <a:cs typeface="Arial" panose="020B0604020202020204" pitchFamily="34" charset="0"/>
              </a:rPr>
              <a:t>Necessary because there will always be some variation in the production process</a:t>
            </a:r>
          </a:p>
          <a:p>
            <a:pPr lvl="2" algn="just" eaLnBrk="1" latinLnBrk="0">
              <a:lnSpc>
                <a:spcPct val="200000"/>
              </a:lnSpc>
            </a:pPr>
            <a:r>
              <a:rPr lang="en-US" sz="1418" b="1" dirty="0">
                <a:highlight>
                  <a:srgbClr val="FFFF00"/>
                </a:highlight>
                <a:latin typeface="Arial" panose="020B0604020202020204" pitchFamily="34" charset="0"/>
                <a:cs typeface="Arial" panose="020B0604020202020204" pitchFamily="34" charset="0"/>
              </a:rPr>
              <a:t>Taguchi fiercely advocates aiming for the target value </a:t>
            </a:r>
            <a:r>
              <a:rPr lang="en-US" sz="1418" b="1" dirty="0">
                <a:solidFill>
                  <a:srgbClr val="FF0000"/>
                </a:solidFill>
                <a:highlight>
                  <a:srgbClr val="FFFF00"/>
                </a:highlight>
                <a:latin typeface="Arial" panose="020B0604020202020204" pitchFamily="34" charset="0"/>
                <a:cs typeface="Arial" panose="020B0604020202020204" pitchFamily="34" charset="0"/>
              </a:rPr>
              <a:t>not just settle </a:t>
            </a:r>
            <a:r>
              <a:rPr lang="en-US" sz="1418" b="1" dirty="0">
                <a:highlight>
                  <a:srgbClr val="FFFF00"/>
                </a:highlight>
                <a:latin typeface="Arial" panose="020B0604020202020204" pitchFamily="34" charset="0"/>
                <a:cs typeface="Arial" panose="020B0604020202020204" pitchFamily="34" charset="0"/>
              </a:rPr>
              <a:t>for inside the specification limits. </a:t>
            </a:r>
          </a:p>
          <a:p>
            <a:pPr lvl="1" algn="just" eaLnBrk="1" latinLnBrk="0">
              <a:lnSpc>
                <a:spcPct val="200000"/>
              </a:lnSpc>
            </a:pPr>
            <a:r>
              <a:rPr lang="en-US" sz="1910" dirty="0">
                <a:latin typeface="Arial" panose="020B0604020202020204" pitchFamily="34" charset="0"/>
                <a:cs typeface="Arial" panose="020B0604020202020204" pitchFamily="34" charset="0"/>
              </a:rPr>
              <a:t>Tolerance design occurs </a:t>
            </a:r>
            <a:r>
              <a:rPr lang="en-US" sz="1910" dirty="0">
                <a:solidFill>
                  <a:srgbClr val="FF0000"/>
                </a:solidFill>
                <a:latin typeface="Arial" panose="020B0604020202020204" pitchFamily="34" charset="0"/>
                <a:cs typeface="Arial" panose="020B0604020202020204" pitchFamily="34" charset="0"/>
              </a:rPr>
              <a:t>after</a:t>
            </a:r>
            <a:r>
              <a:rPr lang="en-US" sz="1910" dirty="0">
                <a:latin typeface="Arial" panose="020B0604020202020204" pitchFamily="34" charset="0"/>
                <a:cs typeface="Arial" panose="020B0604020202020204" pitchFamily="34" charset="0"/>
              </a:rPr>
              <a:t> parameter design has been used to </a:t>
            </a:r>
            <a:r>
              <a:rPr lang="en-US" sz="1910" dirty="0">
                <a:highlight>
                  <a:srgbClr val="FFFF00"/>
                </a:highlight>
                <a:latin typeface="Arial" panose="020B0604020202020204" pitchFamily="34" charset="0"/>
                <a:cs typeface="Arial" panose="020B0604020202020204" pitchFamily="34" charset="0"/>
              </a:rPr>
              <a:t>reduce variation and the resulting improvement has been insufficient.</a:t>
            </a:r>
          </a:p>
          <a:p>
            <a:pPr lvl="1" algn="just" eaLnBrk="1" latinLnBrk="0">
              <a:lnSpc>
                <a:spcPct val="200000"/>
              </a:lnSpc>
            </a:pPr>
            <a:r>
              <a:rPr lang="en-US" sz="1910" dirty="0">
                <a:latin typeface="Arial" panose="020B0604020202020204" pitchFamily="34" charset="0"/>
                <a:cs typeface="Arial" panose="020B0604020202020204" pitchFamily="34" charset="0"/>
              </a:rPr>
              <a:t>Often results in increased production costs</a:t>
            </a:r>
          </a:p>
          <a:p>
            <a:pPr lvl="2" algn="just" eaLnBrk="1" latinLnBrk="0">
              <a:lnSpc>
                <a:spcPct val="200000"/>
              </a:lnSpc>
            </a:pPr>
            <a:r>
              <a:rPr lang="en-US" sz="1418" dirty="0">
                <a:latin typeface="Arial" panose="020B0604020202020204" pitchFamily="34" charset="0"/>
                <a:cs typeface="Arial" panose="020B0604020202020204" pitchFamily="34" charset="0"/>
              </a:rPr>
              <a:t>More expensive input material might have to be used to meet specifications.</a:t>
            </a:r>
          </a:p>
          <a:p>
            <a:pPr lvl="1" algn="just" eaLnBrk="1" latinLnBrk="0">
              <a:lnSpc>
                <a:spcPct val="200000"/>
              </a:lnSpc>
            </a:pPr>
            <a:r>
              <a:rPr lang="en-US" sz="1910" dirty="0">
                <a:latin typeface="Arial" panose="020B0604020202020204" pitchFamily="34" charset="0"/>
                <a:cs typeface="Arial" panose="020B0604020202020204" pitchFamily="34" charset="0"/>
              </a:rPr>
              <a:t>Interchangeability.</a:t>
            </a:r>
          </a:p>
          <a:p>
            <a:pPr marL="0" indent="0" eaLnBrk="1" latinLnBrk="0">
              <a:lnSpc>
                <a:spcPct val="200000"/>
              </a:lnSpc>
              <a:buNone/>
            </a:pP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gn="just" eaLnBrk="1" latinLnBrk="0">
              <a:lnSpc>
                <a:spcPct val="200000"/>
              </a:lnSpc>
            </a:pPr>
            <a:endParaRPr lang="en-US" sz="2400" dirty="0">
              <a:latin typeface="Arial" panose="020B0604020202020204" pitchFamily="34" charset="0"/>
              <a:cs typeface="Arial" panose="020B0604020202020204" pitchFamily="34" charset="0"/>
            </a:endParaRPr>
          </a:p>
          <a:p>
            <a:pPr algn="just" eaLnBrk="1" latinLnBrk="0">
              <a:lnSpc>
                <a:spcPct val="20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846358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What is robust design?</a:t>
            </a:r>
          </a:p>
        </p:txBody>
      </p:sp>
      <p:pic>
        <p:nvPicPr>
          <p:cNvPr id="5" name="Picture 4"/>
          <p:cNvPicPr>
            <a:picLocks noChangeAspect="1"/>
          </p:cNvPicPr>
          <p:nvPr/>
        </p:nvPicPr>
        <p:blipFill>
          <a:blip r:embed="rId3"/>
          <a:stretch>
            <a:fillRect/>
          </a:stretch>
        </p:blipFill>
        <p:spPr>
          <a:xfrm>
            <a:off x="1415480" y="1524095"/>
            <a:ext cx="8968098" cy="4425186"/>
          </a:xfrm>
          <a:prstGeom prst="rect">
            <a:avLst/>
          </a:prstGeom>
        </p:spPr>
      </p:pic>
    </p:spTree>
    <p:extLst>
      <p:ext uri="{BB962C8B-B14F-4D97-AF65-F5344CB8AC3E}">
        <p14:creationId xmlns:p14="http://schemas.microsoft.com/office/powerpoint/2010/main" val="298277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Background of the Taguchi Method</a:t>
            </a:r>
          </a:p>
        </p:txBody>
      </p:sp>
      <p:sp>
        <p:nvSpPr>
          <p:cNvPr id="3" name="Content Placeholder 2"/>
          <p:cNvSpPr>
            <a:spLocks noGrp="1"/>
          </p:cNvSpPr>
          <p:nvPr>
            <p:ph idx="1"/>
          </p:nvPr>
        </p:nvSpPr>
        <p:spPr>
          <a:xfrm>
            <a:off x="606702" y="764704"/>
            <a:ext cx="10972800" cy="5616624"/>
          </a:xfrm>
        </p:spPr>
        <p:txBody>
          <a:bodyPr/>
          <a:lstStyle/>
          <a:p>
            <a:pPr marL="0" indent="0" algn="just" eaLnBrk="1" latinLnBrk="0">
              <a:lnSpc>
                <a:spcPct val="150000"/>
              </a:lnSpc>
              <a:buNone/>
            </a:pPr>
            <a:r>
              <a:rPr lang="en-US" sz="2403" dirty="0">
                <a:solidFill>
                  <a:srgbClr val="7030A0"/>
                </a:solidFill>
                <a:latin typeface="Arial" panose="020B0604020202020204" pitchFamily="34" charset="0"/>
                <a:ea typeface="Verdana" panose="020B0604030504040204" pitchFamily="34" charset="0"/>
                <a:cs typeface="Arial" panose="020B0604020202020204" pitchFamily="34" charset="0"/>
              </a:rPr>
              <a:t>3. Taguchi Quality/Quadratic Loss Function (QLF)</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Taguchi defines Quality as “the loss imparted to the society by the product from the time the product is designed to the time it is shipped to the customer”</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LOSS = Cost to operate, Failure to function, maintenance and repair cost, customer satisfaction, poor design.</a:t>
            </a:r>
          </a:p>
          <a:p>
            <a:pPr marL="562722" lvl="1" indent="0" algn="just" eaLnBrk="1" latinLnBrk="0">
              <a:lnSpc>
                <a:spcPct val="150000"/>
              </a:lnSpc>
              <a:buNone/>
            </a:pPr>
            <a:endParaRPr lang="en-US" sz="1910"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479376" y="4633329"/>
            <a:ext cx="5762625" cy="1133475"/>
          </a:xfrm>
          <a:prstGeom prst="rect">
            <a:avLst/>
          </a:prstGeom>
        </p:spPr>
      </p:pic>
      <p:pic>
        <p:nvPicPr>
          <p:cNvPr id="6" name="Picture 5"/>
          <p:cNvPicPr>
            <a:picLocks noChangeAspect="1"/>
          </p:cNvPicPr>
          <p:nvPr/>
        </p:nvPicPr>
        <p:blipFill>
          <a:blip r:embed="rId4"/>
          <a:stretch>
            <a:fillRect/>
          </a:stretch>
        </p:blipFill>
        <p:spPr>
          <a:xfrm>
            <a:off x="7070409" y="4257091"/>
            <a:ext cx="4638675" cy="1885950"/>
          </a:xfrm>
          <a:prstGeom prst="rect">
            <a:avLst/>
          </a:prstGeom>
        </p:spPr>
      </p:pic>
      <p:sp>
        <p:nvSpPr>
          <p:cNvPr id="7" name="TextBox 6">
            <a:extLst>
              <a:ext uri="{FF2B5EF4-FFF2-40B4-BE49-F238E27FC236}">
                <a16:creationId xmlns:a16="http://schemas.microsoft.com/office/drawing/2014/main" id="{FC5DF183-C566-2ACC-E1F3-F1827C066F1D}"/>
              </a:ext>
            </a:extLst>
          </p:cNvPr>
          <p:cNvSpPr txBox="1"/>
          <p:nvPr/>
        </p:nvSpPr>
        <p:spPr>
          <a:xfrm>
            <a:off x="1595500" y="6095511"/>
            <a:ext cx="2340260" cy="307777"/>
          </a:xfrm>
          <a:prstGeom prst="rect">
            <a:avLst/>
          </a:prstGeom>
          <a:noFill/>
        </p:spPr>
        <p:txBody>
          <a:bodyPr wrap="square">
            <a:spAutoFit/>
          </a:bodyPr>
          <a:lstStyle/>
          <a:p>
            <a:r>
              <a:rPr lang="en-IN" sz="1400" b="1" dirty="0">
                <a:highlight>
                  <a:srgbClr val="FFFF00"/>
                </a:highlight>
                <a:latin typeface="Arial" panose="020B0604020202020204" pitchFamily="34" charset="0"/>
                <a:cs typeface="Arial" panose="020B0604020202020204" pitchFamily="34" charset="0"/>
              </a:rPr>
              <a:t>&lt;Traditional approach&gt;</a:t>
            </a:r>
            <a:endParaRPr lang="en-IN" dirty="0">
              <a:highlight>
                <a:srgbClr val="FFFF00"/>
              </a:highlight>
            </a:endParaRPr>
          </a:p>
        </p:txBody>
      </p:sp>
      <p:sp>
        <p:nvSpPr>
          <p:cNvPr id="8" name="TextBox 7">
            <a:extLst>
              <a:ext uri="{FF2B5EF4-FFF2-40B4-BE49-F238E27FC236}">
                <a16:creationId xmlns:a16="http://schemas.microsoft.com/office/drawing/2014/main" id="{439E815A-117F-98DD-4AA9-F8378B9A9417}"/>
              </a:ext>
            </a:extLst>
          </p:cNvPr>
          <p:cNvSpPr txBox="1"/>
          <p:nvPr/>
        </p:nvSpPr>
        <p:spPr>
          <a:xfrm>
            <a:off x="8472264" y="6108296"/>
            <a:ext cx="2340260" cy="307777"/>
          </a:xfrm>
          <a:prstGeom prst="rect">
            <a:avLst/>
          </a:prstGeom>
          <a:noFill/>
        </p:spPr>
        <p:txBody>
          <a:bodyPr wrap="square">
            <a:spAutoFit/>
          </a:bodyPr>
          <a:lstStyle/>
          <a:p>
            <a:r>
              <a:rPr lang="en-IN" sz="1400" b="1" dirty="0">
                <a:highlight>
                  <a:srgbClr val="FFFF00"/>
                </a:highlight>
                <a:latin typeface="Arial" panose="020B0604020202020204" pitchFamily="34" charset="0"/>
                <a:cs typeface="Arial" panose="020B0604020202020204" pitchFamily="34" charset="0"/>
              </a:rPr>
              <a:t>&lt;Taguchi approach&gt;</a:t>
            </a:r>
            <a:endParaRPr lang="en-IN" dirty="0">
              <a:highlight>
                <a:srgbClr val="FFFF00"/>
              </a:highlight>
            </a:endParaRPr>
          </a:p>
        </p:txBody>
      </p:sp>
    </p:spTree>
    <p:extLst>
      <p:ext uri="{BB962C8B-B14F-4D97-AF65-F5344CB8AC3E}">
        <p14:creationId xmlns:p14="http://schemas.microsoft.com/office/powerpoint/2010/main" val="1155995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Taguchi Quality/ Quadratic Loss Function (QLF)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25</a:t>
            </a:fld>
            <a:endParaRPr lang="en-US" altLang="ko-KR"/>
          </a:p>
        </p:txBody>
      </p:sp>
      <p:pic>
        <p:nvPicPr>
          <p:cNvPr id="6" name="Picture 5"/>
          <p:cNvPicPr>
            <a:picLocks noChangeAspect="1"/>
          </p:cNvPicPr>
          <p:nvPr/>
        </p:nvPicPr>
        <p:blipFill>
          <a:blip r:embed="rId2"/>
          <a:stretch>
            <a:fillRect/>
          </a:stretch>
        </p:blipFill>
        <p:spPr>
          <a:xfrm>
            <a:off x="0" y="1547918"/>
            <a:ext cx="6273725" cy="3960440"/>
          </a:xfrm>
          <a:prstGeom prst="rect">
            <a:avLst/>
          </a:prstGeom>
        </p:spPr>
      </p:pic>
      <p:pic>
        <p:nvPicPr>
          <p:cNvPr id="7" name="Picture 6"/>
          <p:cNvPicPr>
            <a:picLocks noChangeAspect="1"/>
          </p:cNvPicPr>
          <p:nvPr/>
        </p:nvPicPr>
        <p:blipFill>
          <a:blip r:embed="rId3"/>
          <a:stretch>
            <a:fillRect/>
          </a:stretch>
        </p:blipFill>
        <p:spPr>
          <a:xfrm>
            <a:off x="6273725" y="2240868"/>
            <a:ext cx="5735030" cy="3115325"/>
          </a:xfrm>
          <a:prstGeom prst="rect">
            <a:avLst/>
          </a:prstGeom>
        </p:spPr>
      </p:pic>
      <p:sp>
        <p:nvSpPr>
          <p:cNvPr id="3" name="TextBox 2">
            <a:extLst>
              <a:ext uri="{FF2B5EF4-FFF2-40B4-BE49-F238E27FC236}">
                <a16:creationId xmlns:a16="http://schemas.microsoft.com/office/drawing/2014/main" id="{38D8E5C7-DCF5-29A3-775A-3183D6870867}"/>
              </a:ext>
            </a:extLst>
          </p:cNvPr>
          <p:cNvSpPr txBox="1"/>
          <p:nvPr/>
        </p:nvSpPr>
        <p:spPr>
          <a:xfrm>
            <a:off x="6348028" y="5487475"/>
            <a:ext cx="2340260" cy="307777"/>
          </a:xfrm>
          <a:prstGeom prst="rect">
            <a:avLst/>
          </a:prstGeom>
          <a:noFill/>
        </p:spPr>
        <p:txBody>
          <a:bodyPr wrap="square">
            <a:spAutoFit/>
          </a:bodyPr>
          <a:lstStyle/>
          <a:p>
            <a:r>
              <a:rPr lang="en-IN" sz="1400" b="1" dirty="0">
                <a:highlight>
                  <a:srgbClr val="FFFF00"/>
                </a:highlight>
                <a:latin typeface="Arial" panose="020B0604020202020204" pitchFamily="34" charset="0"/>
                <a:cs typeface="Arial" panose="020B0604020202020204" pitchFamily="34" charset="0"/>
              </a:rPr>
              <a:t>&lt;Traditional approach&gt;</a:t>
            </a:r>
            <a:endParaRPr lang="en-IN" dirty="0">
              <a:highlight>
                <a:srgbClr val="FFFF00"/>
              </a:highlight>
            </a:endParaRPr>
          </a:p>
        </p:txBody>
      </p:sp>
      <p:sp>
        <p:nvSpPr>
          <p:cNvPr id="5" name="TextBox 4">
            <a:extLst>
              <a:ext uri="{FF2B5EF4-FFF2-40B4-BE49-F238E27FC236}">
                <a16:creationId xmlns:a16="http://schemas.microsoft.com/office/drawing/2014/main" id="{8A1B53AA-7901-E0D4-4106-D360C4497B34}"/>
              </a:ext>
            </a:extLst>
          </p:cNvPr>
          <p:cNvSpPr txBox="1"/>
          <p:nvPr/>
        </p:nvSpPr>
        <p:spPr>
          <a:xfrm>
            <a:off x="2027548" y="5539609"/>
            <a:ext cx="2340260" cy="307777"/>
          </a:xfrm>
          <a:prstGeom prst="rect">
            <a:avLst/>
          </a:prstGeom>
          <a:noFill/>
        </p:spPr>
        <p:txBody>
          <a:bodyPr wrap="square">
            <a:spAutoFit/>
          </a:bodyPr>
          <a:lstStyle/>
          <a:p>
            <a:r>
              <a:rPr lang="en-IN" sz="1400" b="1" dirty="0">
                <a:highlight>
                  <a:srgbClr val="FFFF00"/>
                </a:highlight>
                <a:latin typeface="Arial" panose="020B0604020202020204" pitchFamily="34" charset="0"/>
                <a:cs typeface="Arial" panose="020B0604020202020204" pitchFamily="34" charset="0"/>
              </a:rPr>
              <a:t>&lt;Taguchi approach&gt;</a:t>
            </a:r>
            <a:endParaRPr lang="en-IN" dirty="0">
              <a:highlight>
                <a:srgbClr val="FFFF00"/>
              </a:highlight>
            </a:endParaRPr>
          </a:p>
        </p:txBody>
      </p:sp>
      <p:sp>
        <p:nvSpPr>
          <p:cNvPr id="8" name="TextBox 7">
            <a:extLst>
              <a:ext uri="{FF2B5EF4-FFF2-40B4-BE49-F238E27FC236}">
                <a16:creationId xmlns:a16="http://schemas.microsoft.com/office/drawing/2014/main" id="{E3CA6085-A51A-B411-4D0B-760DC9D2498E}"/>
              </a:ext>
            </a:extLst>
          </p:cNvPr>
          <p:cNvSpPr txBox="1"/>
          <p:nvPr/>
        </p:nvSpPr>
        <p:spPr>
          <a:xfrm>
            <a:off x="9768408" y="5487474"/>
            <a:ext cx="2340260" cy="307777"/>
          </a:xfrm>
          <a:prstGeom prst="rect">
            <a:avLst/>
          </a:prstGeom>
          <a:noFill/>
        </p:spPr>
        <p:txBody>
          <a:bodyPr wrap="square">
            <a:spAutoFit/>
          </a:bodyPr>
          <a:lstStyle/>
          <a:p>
            <a:r>
              <a:rPr lang="en-IN" sz="1400" b="1" dirty="0">
                <a:highlight>
                  <a:srgbClr val="FFFF00"/>
                </a:highlight>
                <a:latin typeface="Arial" panose="020B0604020202020204" pitchFamily="34" charset="0"/>
                <a:cs typeface="Arial" panose="020B0604020202020204" pitchFamily="34" charset="0"/>
              </a:rPr>
              <a:t>&lt;Taguchi approach&gt;</a:t>
            </a:r>
            <a:endParaRPr lang="en-IN" dirty="0">
              <a:highlight>
                <a:srgbClr val="FFFF00"/>
              </a:highlight>
            </a:endParaRPr>
          </a:p>
        </p:txBody>
      </p:sp>
    </p:spTree>
    <p:extLst>
      <p:ext uri="{BB962C8B-B14F-4D97-AF65-F5344CB8AC3E}">
        <p14:creationId xmlns:p14="http://schemas.microsoft.com/office/powerpoint/2010/main" val="177545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Taguchi Quality/Quadratic Loss Function (QLF)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26</a:t>
            </a:fld>
            <a:endParaRPr lang="en-US" altLang="ko-KR"/>
          </a:p>
        </p:txBody>
      </p:sp>
      <p:pic>
        <p:nvPicPr>
          <p:cNvPr id="2050" name="Picture 2" descr="animation from The Red Road showing reduction in loss as variation decreas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218" y="772924"/>
            <a:ext cx="5592598" cy="4067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12542" y="867604"/>
            <a:ext cx="6096000" cy="3416320"/>
          </a:xfrm>
          <a:prstGeom prst="rect">
            <a:avLst/>
          </a:prstGeom>
        </p:spPr>
        <p:txBody>
          <a:bodyPr>
            <a:spAutoFit/>
          </a:bodyPr>
          <a:lstStyle/>
          <a:p>
            <a:r>
              <a:rPr lang="en-US" sz="2400" dirty="0">
                <a:latin typeface="Arial" panose="020B0604020202020204" pitchFamily="34" charset="0"/>
                <a:cs typeface="Arial" panose="020B0604020202020204" pitchFamily="34" charset="0"/>
              </a:rPr>
              <a:t>Where y is the critical performance parameter value, </a:t>
            </a:r>
          </a:p>
          <a:p>
            <a:r>
              <a:rPr lang="en-US" sz="2400" b="1" dirty="0">
                <a:solidFill>
                  <a:srgbClr val="FF0000"/>
                </a:solidFill>
                <a:latin typeface="Arial" panose="020B0604020202020204" pitchFamily="34" charset="0"/>
                <a:cs typeface="Arial" panose="020B0604020202020204" pitchFamily="34" charset="0"/>
              </a:rPr>
              <a:t>L</a:t>
            </a:r>
            <a:r>
              <a:rPr lang="en-US" sz="2400" dirty="0">
                <a:latin typeface="Arial" panose="020B0604020202020204" pitchFamily="34" charset="0"/>
                <a:cs typeface="Arial" panose="020B0604020202020204" pitchFamily="34" charset="0"/>
              </a:rPr>
              <a:t> is the loss associated with a particular parameter y, </a:t>
            </a:r>
            <a:br>
              <a:rPr lang="en-US" sz="2400" dirty="0">
                <a:latin typeface="Arial" panose="020B0604020202020204" pitchFamily="34" charset="0"/>
                <a:cs typeface="Arial" panose="020B0604020202020204" pitchFamily="34" charset="0"/>
              </a:rPr>
            </a:br>
            <a:r>
              <a:rPr lang="en-US" sz="2400" b="1" dirty="0">
                <a:solidFill>
                  <a:srgbClr val="FF0000"/>
                </a:solidFill>
                <a:latin typeface="Arial" panose="020B0604020202020204" pitchFamily="34" charset="0"/>
                <a:cs typeface="Arial" panose="020B0604020202020204" pitchFamily="34" charset="0"/>
              </a:rPr>
              <a:t>m</a:t>
            </a:r>
            <a:r>
              <a:rPr lang="en-US" sz="2400" dirty="0">
                <a:latin typeface="Arial" panose="020B0604020202020204" pitchFamily="34" charset="0"/>
                <a:cs typeface="Arial" panose="020B0604020202020204" pitchFamily="34" charset="0"/>
              </a:rPr>
              <a:t> is the nominal value of the parameter specification (</a:t>
            </a:r>
            <a:r>
              <a:rPr lang="en-US" sz="2400" dirty="0" err="1">
                <a:latin typeface="Arial" panose="020B0604020202020204" pitchFamily="34" charset="0"/>
                <a:cs typeface="Arial" panose="020B0604020202020204" pitchFamily="34" charset="0"/>
              </a:rPr>
              <a:t>ie</a:t>
            </a:r>
            <a:r>
              <a:rPr lang="en-US" sz="2400" dirty="0">
                <a:latin typeface="Arial" panose="020B0604020202020204" pitchFamily="34" charset="0"/>
                <a:cs typeface="Arial" panose="020B0604020202020204" pitchFamily="34" charset="0"/>
              </a:rPr>
              <a:t>. Target value of y), </a:t>
            </a:r>
          </a:p>
          <a:p>
            <a:r>
              <a:rPr lang="en-US" sz="2400" b="1" dirty="0">
                <a:solidFill>
                  <a:srgbClr val="FF0000"/>
                </a:solidFill>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 is a constant that depends on the cost at the specification limits. (</a:t>
            </a:r>
            <a:r>
              <a:rPr lang="en-US" sz="2400" dirty="0" err="1">
                <a:latin typeface="Arial" panose="020B0604020202020204" pitchFamily="34" charset="0"/>
                <a:cs typeface="Arial" panose="020B0604020202020204" pitchFamily="34" charset="0"/>
              </a:rPr>
              <a:t>ie</a:t>
            </a:r>
            <a:r>
              <a:rPr lang="en-US" sz="2400" dirty="0">
                <a:latin typeface="Arial" panose="020B0604020202020204" pitchFamily="34" charset="0"/>
                <a:cs typeface="Arial" panose="020B0604020202020204" pitchFamily="34" charset="0"/>
              </a:rPr>
              <a:t>. Quality loss coefficient)</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323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Taguchi Quality Loss Function (QLF)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27</a:t>
            </a:fld>
            <a:endParaRPr lang="en-US" altLang="ko-KR"/>
          </a:p>
        </p:txBody>
      </p:sp>
      <p:pic>
        <p:nvPicPr>
          <p:cNvPr id="3" name="Picture 2"/>
          <p:cNvPicPr>
            <a:picLocks noChangeAspect="1"/>
          </p:cNvPicPr>
          <p:nvPr/>
        </p:nvPicPr>
        <p:blipFill>
          <a:blip r:embed="rId2">
            <a:duotone>
              <a:prstClr val="black"/>
              <a:schemeClr val="accent3">
                <a:tint val="45000"/>
                <a:satMod val="400000"/>
              </a:schemeClr>
            </a:duotone>
          </a:blip>
          <a:stretch>
            <a:fillRect/>
          </a:stretch>
        </p:blipFill>
        <p:spPr>
          <a:xfrm>
            <a:off x="1585912" y="971550"/>
            <a:ext cx="9020175" cy="4914900"/>
          </a:xfrm>
          <a:prstGeom prst="rect">
            <a:avLst/>
          </a:prstGeom>
        </p:spPr>
      </p:pic>
    </p:spTree>
    <p:extLst>
      <p:ext uri="{BB962C8B-B14F-4D97-AF65-F5344CB8AC3E}">
        <p14:creationId xmlns:p14="http://schemas.microsoft.com/office/powerpoint/2010/main" val="80994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Taguchi Quality Loss Function (QLF)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28</a:t>
            </a:fld>
            <a:endParaRPr lang="en-US" altLang="ko-KR"/>
          </a:p>
        </p:txBody>
      </p:sp>
      <p:pic>
        <p:nvPicPr>
          <p:cNvPr id="3" name="Picture 2"/>
          <p:cNvPicPr>
            <a:picLocks noChangeAspect="1"/>
          </p:cNvPicPr>
          <p:nvPr/>
        </p:nvPicPr>
        <p:blipFill>
          <a:blip r:embed="rId2">
            <a:duotone>
              <a:prstClr val="black"/>
              <a:schemeClr val="accent3">
                <a:tint val="45000"/>
                <a:satMod val="400000"/>
              </a:schemeClr>
            </a:duotone>
          </a:blip>
          <a:stretch>
            <a:fillRect/>
          </a:stretch>
        </p:blipFill>
        <p:spPr>
          <a:xfrm>
            <a:off x="2460" y="692696"/>
            <a:ext cx="12192000" cy="4556438"/>
          </a:xfrm>
          <a:prstGeom prst="rect">
            <a:avLst/>
          </a:prstGeom>
        </p:spPr>
      </p:pic>
      <p:sp>
        <p:nvSpPr>
          <p:cNvPr id="5" name="TextBox 4"/>
          <p:cNvSpPr txBox="1"/>
          <p:nvPr/>
        </p:nvSpPr>
        <p:spPr>
          <a:xfrm>
            <a:off x="140501" y="5672904"/>
            <a:ext cx="11967660"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00B050"/>
                </a:solidFill>
                <a:latin typeface="Arial" panose="020B0604020202020204" pitchFamily="34" charset="0"/>
                <a:cs typeface="Arial" panose="020B0604020202020204" pitchFamily="34" charset="0"/>
              </a:rPr>
              <a:t>The loss is proportional to square of the deviation of y from the target value. </a:t>
            </a:r>
          </a:p>
          <a:p>
            <a:pPr marL="342900" indent="-342900">
              <a:buFont typeface="Arial" panose="020B0604020202020204" pitchFamily="34" charset="0"/>
              <a:buChar char="•"/>
            </a:pPr>
            <a:r>
              <a:rPr lang="en-IN" sz="2400" dirty="0">
                <a:solidFill>
                  <a:srgbClr val="00B050"/>
                </a:solidFill>
                <a:latin typeface="Arial" panose="020B0604020202020204" pitchFamily="34" charset="0"/>
                <a:cs typeface="Arial" panose="020B0604020202020204" pitchFamily="34" charset="0"/>
              </a:rPr>
              <a:t>k is proportionality constant. </a:t>
            </a:r>
          </a:p>
        </p:txBody>
      </p:sp>
    </p:spTree>
    <p:extLst>
      <p:ext uri="{BB962C8B-B14F-4D97-AF65-F5344CB8AC3E}">
        <p14:creationId xmlns:p14="http://schemas.microsoft.com/office/powerpoint/2010/main" val="2433732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Taguchi Quality Loss Function (QLF)</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29</a:t>
            </a:fld>
            <a:endParaRPr lang="en-US" altLang="ko-KR"/>
          </a:p>
        </p:txBody>
      </p:sp>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a:off x="0" y="711684"/>
            <a:ext cx="12192000" cy="4116671"/>
          </a:xfrm>
          <a:prstGeom prst="rect">
            <a:avLst/>
          </a:prstGeom>
        </p:spPr>
      </p:pic>
      <p:pic>
        <p:nvPicPr>
          <p:cNvPr id="7" name="Picture 6"/>
          <p:cNvPicPr>
            <a:picLocks noChangeAspect="1"/>
          </p:cNvPicPr>
          <p:nvPr/>
        </p:nvPicPr>
        <p:blipFill rotWithShape="1">
          <a:blip r:embed="rId4">
            <a:duotone>
              <a:prstClr val="black"/>
              <a:schemeClr val="accent3">
                <a:tint val="45000"/>
                <a:satMod val="400000"/>
              </a:schemeClr>
            </a:duotone>
          </a:blip>
          <a:srcRect l="5" t="-9338" r="26523" b="9338"/>
          <a:stretch/>
        </p:blipFill>
        <p:spPr>
          <a:xfrm>
            <a:off x="2603612" y="4649564"/>
            <a:ext cx="7236354" cy="2095500"/>
          </a:xfrm>
          <a:prstGeom prst="rect">
            <a:avLst/>
          </a:prstGeom>
        </p:spPr>
      </p:pic>
    </p:spTree>
    <p:extLst>
      <p:ext uri="{BB962C8B-B14F-4D97-AF65-F5344CB8AC3E}">
        <p14:creationId xmlns:p14="http://schemas.microsoft.com/office/powerpoint/2010/main" val="150235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Unit 3 </a:t>
            </a:r>
          </a:p>
        </p:txBody>
      </p:sp>
      <p:sp>
        <p:nvSpPr>
          <p:cNvPr id="3" name="Content Placeholder 2"/>
          <p:cNvSpPr>
            <a:spLocks noGrp="1"/>
          </p:cNvSpPr>
          <p:nvPr>
            <p:ph idx="1"/>
          </p:nvPr>
        </p:nvSpPr>
        <p:spPr>
          <a:xfrm>
            <a:off x="606665" y="1304764"/>
            <a:ext cx="10972800" cy="4788532"/>
          </a:xfrm>
        </p:spPr>
        <p:txBody>
          <a:bodyPr/>
          <a:lstStyle/>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1: Introduction to Robust design, Loss functions</a:t>
            </a:r>
            <a:r>
              <a:rPr lang="en-IN" sz="2000" dirty="0">
                <a:latin typeface="Arial" panose="020B0604020202020204" pitchFamily="34" charset="0"/>
                <a:ea typeface="Verdana" panose="020B0604030504040204" pitchFamily="34" charset="0"/>
                <a:cs typeface="Arial" panose="020B0604020202020204" pitchFamily="34" charset="0"/>
              </a:rPr>
              <a:t>.</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2: Eight steps in Taguchi methodology</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3: Orthogonal array, Selecting the interaction, Linear graphs</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4: S/N ratio: Larger-the-better, Smaller-the-better, Nominal-the-best</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5: Analyze the data, factor effect diagram</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6: Levels of parameters</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7: Confirmation test</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8: Augmented design with simple case</a:t>
            </a:r>
          </a:p>
          <a:p>
            <a:pPr marL="0" indent="0" algn="just" eaLnBrk="1" latinLnBrk="0">
              <a:lnSpc>
                <a:spcPct val="150000"/>
              </a:lnSpc>
              <a:buNone/>
            </a:pPr>
            <a:r>
              <a:rPr lang="en-US" sz="2000" dirty="0">
                <a:latin typeface="Arial" panose="020B0604020202020204" pitchFamily="34" charset="0"/>
                <a:ea typeface="Verdana" panose="020B0604030504040204" pitchFamily="34" charset="0"/>
                <a:cs typeface="Arial" panose="020B0604020202020204" pitchFamily="34" charset="0"/>
              </a:rPr>
              <a:t>9: Solving Case studies on robust design with statistics software</a:t>
            </a:r>
          </a:p>
          <a:p>
            <a:pPr marL="0" indent="0" algn="just" eaLnBrk="1" latinLnBrk="0">
              <a:lnSpc>
                <a:spcPct val="150000"/>
              </a:lnSpc>
              <a:buNone/>
            </a:pPr>
            <a:endParaRPr lang="en-IN" sz="20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6831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30</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200000"/>
              </a:lnSpc>
            </a:pPr>
            <a:r>
              <a:rPr lang="en-US" sz="2400" dirty="0">
                <a:latin typeface="Arial" panose="020B0604020202020204" pitchFamily="34" charset="0"/>
                <a:cs typeface="Arial" panose="020B0604020202020204" pitchFamily="34" charset="0"/>
              </a:rPr>
              <a:t>According to the </a:t>
            </a:r>
            <a:r>
              <a:rPr lang="en-US" sz="2400" b="1" dirty="0">
                <a:highlight>
                  <a:srgbClr val="FFFF00"/>
                </a:highlight>
                <a:latin typeface="Arial" panose="020B0604020202020204" pitchFamily="34" charset="0"/>
                <a:cs typeface="Arial" panose="020B0604020202020204" pitchFamily="34" charset="0"/>
              </a:rPr>
              <a:t>traditional concept </a:t>
            </a:r>
            <a:r>
              <a:rPr lang="en-US" sz="2400" b="1" dirty="0">
                <a:latin typeface="Arial" panose="020B0604020202020204" pitchFamily="34" charset="0"/>
                <a:cs typeface="Arial" panose="020B0604020202020204" pitchFamily="34" charset="0"/>
              </a:rPr>
              <a:t>of loss function that as long as the product’s quality characteristics is within the specification limits or tolerances, there are no losses incurred. </a:t>
            </a:r>
            <a:r>
              <a:rPr lang="en-US" sz="2400" dirty="0">
                <a:latin typeface="Arial" panose="020B0604020202020204" pitchFamily="34" charset="0"/>
                <a:cs typeface="Arial" panose="020B0604020202020204" pitchFamily="34" charset="0"/>
              </a:rPr>
              <a:t>The lose takes the form of a step function with a constant value </a:t>
            </a:r>
            <a:r>
              <a:rPr lang="en-US" sz="2400" b="1" dirty="0">
                <a:solidFill>
                  <a:srgbClr val="00B050"/>
                </a:solidFill>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outside of the specification limits or tolerances.</a:t>
            </a:r>
          </a:p>
          <a:p>
            <a:pPr algn="just" eaLnBrk="1" latinLnBrk="0">
              <a:lnSpc>
                <a:spcPct val="200000"/>
              </a:lnSpc>
            </a:pPr>
            <a:r>
              <a:rPr lang="en-US" sz="2400" b="1" dirty="0">
                <a:solidFill>
                  <a:srgbClr val="00B050"/>
                </a:solidFill>
                <a:latin typeface="Arial" panose="020B0604020202020204" pitchFamily="34" charset="0"/>
                <a:cs typeface="Arial" panose="020B0604020202020204" pitchFamily="34" charset="0"/>
              </a:rPr>
              <a:t>Taguchi defines </a:t>
            </a:r>
            <a:r>
              <a:rPr lang="en-US" sz="2400" dirty="0">
                <a:latin typeface="Arial" panose="020B0604020202020204" pitchFamily="34" charset="0"/>
                <a:cs typeface="Arial" panose="020B0604020202020204" pitchFamily="34" charset="0"/>
              </a:rPr>
              <a:t>quality as “</a:t>
            </a:r>
            <a:r>
              <a:rPr lang="en-US" sz="2400" b="1" dirty="0">
                <a:solidFill>
                  <a:srgbClr val="FF0000"/>
                </a:solidFill>
                <a:latin typeface="Arial" panose="020B0604020202020204" pitchFamily="34" charset="0"/>
                <a:cs typeface="Arial" panose="020B0604020202020204" pitchFamily="34" charset="0"/>
              </a:rPr>
              <a:t>the total loss imparted to society from the time the product is designed to the time product is shipped to the customer</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96794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31</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200000"/>
              </a:lnSpc>
            </a:pPr>
            <a:r>
              <a:rPr lang="en-US" sz="2400" dirty="0">
                <a:latin typeface="Arial" panose="020B0604020202020204" pitchFamily="34" charset="0"/>
                <a:cs typeface="Arial" panose="020B0604020202020204" pitchFamily="34" charset="0"/>
              </a:rPr>
              <a:t>Loss function L(y) makes no distinction between products</a:t>
            </a:r>
          </a:p>
          <a:p>
            <a:pPr lvl="1" algn="just" eaLnBrk="1" latinLnBrk="0">
              <a:lnSpc>
                <a:spcPct val="200000"/>
              </a:lnSpc>
            </a:pPr>
            <a:r>
              <a:rPr lang="en-US" sz="1910" dirty="0">
                <a:latin typeface="Arial" panose="020B0604020202020204" pitchFamily="34" charset="0"/>
                <a:cs typeface="Arial" panose="020B0604020202020204" pitchFamily="34" charset="0"/>
              </a:rPr>
              <a:t>Whose quality characteristic is exactly on target at </a:t>
            </a:r>
            <a:r>
              <a:rPr lang="en-US" sz="1910" b="1" dirty="0">
                <a:solidFill>
                  <a:srgbClr val="00B050"/>
                </a:solidFill>
                <a:latin typeface="Arial" panose="020B0604020202020204" pitchFamily="34" charset="0"/>
                <a:cs typeface="Arial" panose="020B0604020202020204" pitchFamily="34" charset="0"/>
              </a:rPr>
              <a:t>m</a:t>
            </a:r>
            <a:r>
              <a:rPr lang="en-US" sz="1910" dirty="0">
                <a:latin typeface="Arial" panose="020B0604020202020204" pitchFamily="34" charset="0"/>
                <a:cs typeface="Arial" panose="020B0604020202020204" pitchFamily="34" charset="0"/>
              </a:rPr>
              <a:t>, or</a:t>
            </a:r>
          </a:p>
          <a:p>
            <a:pPr lvl="1" algn="just" eaLnBrk="1" latinLnBrk="0">
              <a:lnSpc>
                <a:spcPct val="200000"/>
              </a:lnSpc>
            </a:pPr>
            <a:r>
              <a:rPr lang="en-US" sz="1910" dirty="0">
                <a:latin typeface="Arial" panose="020B0604020202020204" pitchFamily="34" charset="0"/>
                <a:cs typeface="Arial" panose="020B0604020202020204" pitchFamily="34" charset="0"/>
              </a:rPr>
              <a:t>Whose quality characteristic is just above lower specification limit </a:t>
            </a:r>
            <a:r>
              <a:rPr lang="en-US" sz="1910" b="1" dirty="0">
                <a:solidFill>
                  <a:srgbClr val="00B050"/>
                </a:solidFill>
                <a:latin typeface="Arial" panose="020B0604020202020204" pitchFamily="34" charset="0"/>
                <a:cs typeface="Arial" panose="020B0604020202020204" pitchFamily="34" charset="0"/>
              </a:rPr>
              <a:t>(LSL), </a:t>
            </a:r>
            <a:r>
              <a:rPr lang="en-US" sz="1910" dirty="0">
                <a:latin typeface="Arial" panose="020B0604020202020204" pitchFamily="34" charset="0"/>
                <a:cs typeface="Arial" panose="020B0604020202020204" pitchFamily="34" charset="0"/>
              </a:rPr>
              <a:t>or</a:t>
            </a:r>
          </a:p>
          <a:p>
            <a:pPr lvl="1" algn="just" eaLnBrk="1" latinLnBrk="0">
              <a:lnSpc>
                <a:spcPct val="200000"/>
              </a:lnSpc>
            </a:pPr>
            <a:r>
              <a:rPr lang="en-US" sz="1910" dirty="0">
                <a:latin typeface="Arial" panose="020B0604020202020204" pitchFamily="34" charset="0"/>
                <a:cs typeface="Arial" panose="020B0604020202020204" pitchFamily="34" charset="0"/>
              </a:rPr>
              <a:t>Whose quality characteristics is just below the upper specification limit </a:t>
            </a:r>
            <a:r>
              <a:rPr lang="en-US" sz="1910" b="1" dirty="0">
                <a:solidFill>
                  <a:srgbClr val="00B050"/>
                </a:solidFill>
                <a:latin typeface="Arial" panose="020B0604020202020204" pitchFamily="34" charset="0"/>
                <a:cs typeface="Arial" panose="020B0604020202020204" pitchFamily="34" charset="0"/>
              </a:rPr>
              <a:t>(USL)</a:t>
            </a:r>
          </a:p>
        </p:txBody>
      </p:sp>
      <p:pic>
        <p:nvPicPr>
          <p:cNvPr id="3" name="Picture 2"/>
          <p:cNvPicPr>
            <a:picLocks noChangeAspect="1"/>
          </p:cNvPicPr>
          <p:nvPr/>
        </p:nvPicPr>
        <p:blipFill>
          <a:blip r:embed="rId3"/>
          <a:stretch>
            <a:fillRect/>
          </a:stretch>
        </p:blipFill>
        <p:spPr>
          <a:xfrm>
            <a:off x="3287688" y="3573016"/>
            <a:ext cx="5220580" cy="2545129"/>
          </a:xfrm>
          <a:prstGeom prst="rect">
            <a:avLst/>
          </a:prstGeom>
        </p:spPr>
      </p:pic>
    </p:spTree>
    <p:extLst>
      <p:ext uri="{BB962C8B-B14F-4D97-AF65-F5344CB8AC3E}">
        <p14:creationId xmlns:p14="http://schemas.microsoft.com/office/powerpoint/2010/main" val="268296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32</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r>
              <a:rPr lang="en-US" sz="1800" dirty="0">
                <a:highlight>
                  <a:srgbClr val="FFFF00"/>
                </a:highlight>
                <a:latin typeface="Arial" panose="020B0604020202020204" pitchFamily="34" charset="0"/>
                <a:cs typeface="Arial" panose="020B0604020202020204" pitchFamily="34" charset="0"/>
              </a:rPr>
              <a:t>The conventional method </a:t>
            </a:r>
            <a:r>
              <a:rPr lang="en-US" sz="1800" dirty="0">
                <a:latin typeface="Arial" panose="020B0604020202020204" pitchFamily="34" charset="0"/>
                <a:cs typeface="Arial" panose="020B0604020202020204" pitchFamily="34" charset="0"/>
              </a:rPr>
              <a:t>of computing the cost of quality is based on the number of parts rejected and reworked in a production environment. This method of quality evaluation is incapable of distinguishing between two samples, </a:t>
            </a:r>
            <a:r>
              <a:rPr lang="en-US" sz="1800" dirty="0">
                <a:highlight>
                  <a:srgbClr val="FFFF00"/>
                </a:highlight>
                <a:latin typeface="Arial" panose="020B0604020202020204" pitchFamily="34" charset="0"/>
                <a:cs typeface="Arial" panose="020B0604020202020204" pitchFamily="34" charset="0"/>
              </a:rPr>
              <a:t>both within the specification limits but with different distributions of targeted properties.</a:t>
            </a:r>
          </a:p>
        </p:txBody>
      </p:sp>
      <p:pic>
        <p:nvPicPr>
          <p:cNvPr id="6" name="Picture 5"/>
          <p:cNvPicPr>
            <a:picLocks noChangeAspect="1"/>
          </p:cNvPicPr>
          <p:nvPr/>
        </p:nvPicPr>
        <p:blipFill>
          <a:blip r:embed="rId3"/>
          <a:stretch>
            <a:fillRect/>
          </a:stretch>
        </p:blipFill>
        <p:spPr>
          <a:xfrm>
            <a:off x="476559" y="3883737"/>
            <a:ext cx="4838700" cy="2533650"/>
          </a:xfrm>
          <a:prstGeom prst="rect">
            <a:avLst/>
          </a:prstGeom>
        </p:spPr>
      </p:pic>
      <p:sp>
        <p:nvSpPr>
          <p:cNvPr id="7" name="Rectangle 6"/>
          <p:cNvSpPr/>
          <p:nvPr/>
        </p:nvSpPr>
        <p:spPr>
          <a:xfrm>
            <a:off x="6420036" y="6289823"/>
            <a:ext cx="5369868" cy="307777"/>
          </a:xfrm>
          <a:prstGeom prst="rect">
            <a:avLst/>
          </a:prstGeom>
        </p:spPr>
        <p:txBody>
          <a:bodyPr wrap="none">
            <a:spAutoFit/>
          </a:bodyPr>
          <a:lstStyle/>
          <a:p>
            <a:r>
              <a:rPr lang="en-IN" dirty="0"/>
              <a:t>https://brharnetc.edu.in/br/wp-content/uploads/2018/11/11.pdf</a:t>
            </a:r>
          </a:p>
        </p:txBody>
      </p:sp>
      <p:pic>
        <p:nvPicPr>
          <p:cNvPr id="5" name="Picture 4"/>
          <p:cNvPicPr>
            <a:picLocks noChangeAspect="1"/>
          </p:cNvPicPr>
          <p:nvPr/>
        </p:nvPicPr>
        <p:blipFill>
          <a:blip r:embed="rId4"/>
          <a:stretch>
            <a:fillRect/>
          </a:stretch>
        </p:blipFill>
        <p:spPr>
          <a:xfrm>
            <a:off x="248640" y="2051677"/>
            <a:ext cx="3346620" cy="1311004"/>
          </a:xfrm>
          <a:prstGeom prst="rect">
            <a:avLst/>
          </a:prstGeom>
        </p:spPr>
      </p:pic>
      <p:pic>
        <p:nvPicPr>
          <p:cNvPr id="9" name="Picture 8"/>
          <p:cNvPicPr>
            <a:picLocks noChangeAspect="1"/>
          </p:cNvPicPr>
          <p:nvPr/>
        </p:nvPicPr>
        <p:blipFill>
          <a:blip r:embed="rId5"/>
          <a:stretch>
            <a:fillRect/>
          </a:stretch>
        </p:blipFill>
        <p:spPr>
          <a:xfrm>
            <a:off x="3848896" y="2070132"/>
            <a:ext cx="3710684" cy="1321549"/>
          </a:xfrm>
          <a:prstGeom prst="rect">
            <a:avLst/>
          </a:prstGeom>
        </p:spPr>
      </p:pic>
      <p:sp>
        <p:nvSpPr>
          <p:cNvPr id="12" name="Rectangle 11"/>
          <p:cNvSpPr/>
          <p:nvPr/>
        </p:nvSpPr>
        <p:spPr>
          <a:xfrm>
            <a:off x="5456930" y="4257092"/>
            <a:ext cx="4863781" cy="1169551"/>
          </a:xfrm>
          <a:prstGeom prst="rect">
            <a:avLst/>
          </a:prstGeom>
          <a:solidFill>
            <a:schemeClr val="accent2"/>
          </a:solidFill>
        </p:spPr>
        <p:txBody>
          <a:bodyPr wrap="square">
            <a:spAutoFit/>
          </a:bodyPr>
          <a:lstStyle/>
          <a:p>
            <a:pPr algn="just"/>
            <a:r>
              <a:rPr lang="en-US" dirty="0">
                <a:solidFill>
                  <a:schemeClr val="bg1"/>
                </a:solidFill>
                <a:latin typeface="Arial" panose="020B0604020202020204" pitchFamily="34" charset="0"/>
                <a:cs typeface="Arial" panose="020B0604020202020204" pitchFamily="34" charset="0"/>
              </a:rPr>
              <a:t>Taguchi’s definition clearly puts more emphasis on customer satisfaction, whereas previously all definitions were concerned with the producer. Optimum customer satisfaction can be achieved by developing the products that meet the target value on a consistent basis.</a:t>
            </a:r>
            <a:endParaRPr lang="en-IN" dirty="0">
              <a:solidFill>
                <a:schemeClr val="bg1"/>
              </a:solidFill>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6"/>
          <a:stretch>
            <a:fillRect/>
          </a:stretch>
        </p:blipFill>
        <p:spPr>
          <a:xfrm>
            <a:off x="7769982" y="2080487"/>
            <a:ext cx="3771244" cy="1162600"/>
          </a:xfrm>
          <a:prstGeom prst="rect">
            <a:avLst/>
          </a:prstGeom>
        </p:spPr>
      </p:pic>
    </p:spTree>
    <p:extLst>
      <p:ext uri="{BB962C8B-B14F-4D97-AF65-F5344CB8AC3E}">
        <p14:creationId xmlns:p14="http://schemas.microsoft.com/office/powerpoint/2010/main" val="2154814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33</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200000"/>
              </a:lnSpc>
            </a:pPr>
            <a:r>
              <a:rPr lang="en-US" sz="2400" dirty="0">
                <a:latin typeface="Arial" panose="020B0604020202020204" pitchFamily="34" charset="0"/>
                <a:cs typeface="Arial" panose="020B0604020202020204" pitchFamily="34" charset="0"/>
              </a:rPr>
              <a:t>It is also doubtful that the loss function L(y) remains </a:t>
            </a:r>
            <a:r>
              <a:rPr lang="en-US" sz="2400" b="1" dirty="0">
                <a:latin typeface="Arial" panose="020B0604020202020204" pitchFamily="34" charset="0"/>
                <a:cs typeface="Arial" panose="020B0604020202020204" pitchFamily="34" charset="0"/>
              </a:rPr>
              <a:t>constant </a:t>
            </a:r>
            <a:r>
              <a:rPr lang="en-US" sz="2400" dirty="0">
                <a:latin typeface="Arial" panose="020B0604020202020204" pitchFamily="34" charset="0"/>
                <a:cs typeface="Arial" panose="020B0604020202020204" pitchFamily="34" charset="0"/>
              </a:rPr>
              <a:t>at a value of </a:t>
            </a:r>
            <a:r>
              <a:rPr lang="en-US" sz="2400" b="1" dirty="0">
                <a:solidFill>
                  <a:srgbClr val="FF0000"/>
                </a:solidFill>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beyond the specification limits </a:t>
            </a:r>
            <a:r>
              <a:rPr lang="en-US" sz="2400" b="1" dirty="0">
                <a:solidFill>
                  <a:srgbClr val="FF0000"/>
                </a:solidFill>
                <a:latin typeface="Arial" panose="020B0604020202020204" pitchFamily="34" charset="0"/>
                <a:cs typeface="Arial" panose="020B0604020202020204" pitchFamily="34" charset="0"/>
              </a:rPr>
              <a:t>USL and LSL</a:t>
            </a:r>
            <a:r>
              <a:rPr lang="en-US" sz="2400" dirty="0">
                <a:latin typeface="Arial" panose="020B0604020202020204" pitchFamily="34" charset="0"/>
                <a:cs typeface="Arial" panose="020B0604020202020204" pitchFamily="34" charset="0"/>
              </a:rPr>
              <a:t>.</a:t>
            </a:r>
          </a:p>
          <a:p>
            <a:pPr algn="just" eaLnBrk="1" latinLnBrk="0">
              <a:lnSpc>
                <a:spcPct val="200000"/>
              </a:lnSpc>
            </a:pPr>
            <a:r>
              <a:rPr lang="en-US" sz="2400" dirty="0">
                <a:latin typeface="Arial" panose="020B0604020202020204" pitchFamily="34" charset="0"/>
                <a:cs typeface="Arial" panose="020B0604020202020204" pitchFamily="34" charset="0"/>
              </a:rPr>
              <a:t>Since the Taguchi loss function </a:t>
            </a:r>
            <a:r>
              <a:rPr lang="en-US" sz="2400" dirty="0">
                <a:highlight>
                  <a:srgbClr val="FFFF00"/>
                </a:highlight>
                <a:latin typeface="Arial" panose="020B0604020202020204" pitchFamily="34" charset="0"/>
                <a:cs typeface="Arial" panose="020B0604020202020204" pitchFamily="34" charset="0"/>
              </a:rPr>
              <a:t>increases quadratically </a:t>
            </a:r>
            <a:r>
              <a:rPr lang="en-US" sz="2400" dirty="0">
                <a:latin typeface="Arial" panose="020B0604020202020204" pitchFamily="34" charset="0"/>
                <a:cs typeface="Arial" panose="020B0604020202020204" pitchFamily="34" charset="0"/>
              </a:rPr>
              <a:t>with increasing deviation from the target value, the </a:t>
            </a:r>
            <a:r>
              <a:rPr lang="en-US" sz="2400" b="1" dirty="0">
                <a:latin typeface="Arial" panose="020B0604020202020204" pitchFamily="34" charset="0"/>
                <a:cs typeface="Arial" panose="020B0604020202020204" pitchFamily="34" charset="0"/>
              </a:rPr>
              <a:t>Taguchi loss function can be applied to three different situations or cases, namely</a:t>
            </a:r>
          </a:p>
          <a:p>
            <a:pPr lvl="1" algn="just" eaLnBrk="1" latinLnBrk="0">
              <a:lnSpc>
                <a:spcPct val="200000"/>
              </a:lnSpc>
            </a:pPr>
            <a:r>
              <a:rPr lang="en-US" sz="1907" b="1" dirty="0">
                <a:latin typeface="Arial" panose="020B0604020202020204" pitchFamily="34" charset="0"/>
                <a:cs typeface="Arial" panose="020B0604020202020204" pitchFamily="34" charset="0"/>
              </a:rPr>
              <a:t>Target is best (or) Nominal is best</a:t>
            </a:r>
          </a:p>
          <a:p>
            <a:pPr lvl="1" algn="just" eaLnBrk="1" latinLnBrk="0">
              <a:lnSpc>
                <a:spcPct val="200000"/>
              </a:lnSpc>
            </a:pPr>
            <a:r>
              <a:rPr lang="en-US" sz="1907" b="1" dirty="0">
                <a:latin typeface="Arial" panose="020B0604020202020204" pitchFamily="34" charset="0"/>
                <a:cs typeface="Arial" panose="020B0604020202020204" pitchFamily="34" charset="0"/>
              </a:rPr>
              <a:t>Smaller is better </a:t>
            </a:r>
          </a:p>
          <a:p>
            <a:pPr lvl="1" algn="just" eaLnBrk="1" latinLnBrk="0">
              <a:lnSpc>
                <a:spcPct val="200000"/>
              </a:lnSpc>
            </a:pPr>
            <a:r>
              <a:rPr lang="en-US" sz="1907" b="1" dirty="0">
                <a:latin typeface="Arial" panose="020B0604020202020204" pitchFamily="34" charset="0"/>
                <a:cs typeface="Arial" panose="020B0604020202020204" pitchFamily="34" charset="0"/>
              </a:rPr>
              <a:t>Larger is better</a:t>
            </a:r>
          </a:p>
        </p:txBody>
      </p:sp>
    </p:spTree>
    <p:extLst>
      <p:ext uri="{BB962C8B-B14F-4D97-AF65-F5344CB8AC3E}">
        <p14:creationId xmlns:p14="http://schemas.microsoft.com/office/powerpoint/2010/main" val="77649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34</a:t>
            </a:fld>
            <a:endParaRPr lang="en-US" altLang="ko-KR"/>
          </a:p>
        </p:txBody>
      </p:sp>
      <p:pic>
        <p:nvPicPr>
          <p:cNvPr id="5" name="Picture 4"/>
          <p:cNvPicPr>
            <a:picLocks noChangeAspect="1"/>
          </p:cNvPicPr>
          <p:nvPr/>
        </p:nvPicPr>
        <p:blipFill>
          <a:blip r:embed="rId3"/>
          <a:stretch>
            <a:fillRect/>
          </a:stretch>
        </p:blipFill>
        <p:spPr>
          <a:xfrm>
            <a:off x="228111" y="1463165"/>
            <a:ext cx="5886450" cy="1257300"/>
          </a:xfrm>
          <a:prstGeom prst="rect">
            <a:avLst/>
          </a:prstGeom>
        </p:spPr>
      </p:pic>
      <p:pic>
        <p:nvPicPr>
          <p:cNvPr id="6" name="Picture 5"/>
          <p:cNvPicPr>
            <a:picLocks noChangeAspect="1"/>
          </p:cNvPicPr>
          <p:nvPr/>
        </p:nvPicPr>
        <p:blipFill rotWithShape="1">
          <a:blip r:embed="rId4"/>
          <a:srcRect t="29820"/>
          <a:stretch/>
        </p:blipFill>
        <p:spPr>
          <a:xfrm>
            <a:off x="6410266" y="1502046"/>
            <a:ext cx="5591175" cy="1089604"/>
          </a:xfrm>
          <a:prstGeom prst="rect">
            <a:avLst/>
          </a:prstGeom>
        </p:spPr>
      </p:pic>
      <p:sp>
        <p:nvSpPr>
          <p:cNvPr id="9" name="Rectangle 8"/>
          <p:cNvSpPr/>
          <p:nvPr/>
        </p:nvSpPr>
        <p:spPr>
          <a:xfrm>
            <a:off x="4178018" y="3211586"/>
            <a:ext cx="6096000" cy="588238"/>
          </a:xfrm>
          <a:prstGeom prst="rect">
            <a:avLst/>
          </a:prstGeom>
        </p:spPr>
        <p:txBody>
          <a:bodyPr>
            <a:spAutoFit/>
          </a:bodyPr>
          <a:lstStyle/>
          <a:p>
            <a:pPr lvl="1" algn="just" eaLnBrk="1" latinLnBrk="0">
              <a:lnSpc>
                <a:spcPct val="200000"/>
              </a:lnSpc>
            </a:pPr>
            <a:r>
              <a:rPr lang="en-US" sz="1907" b="1" dirty="0">
                <a:latin typeface="Arial" panose="020B0604020202020204" pitchFamily="34" charset="0"/>
                <a:cs typeface="Arial" panose="020B0604020202020204" pitchFamily="34" charset="0"/>
              </a:rPr>
              <a:t>Smaller is better </a:t>
            </a:r>
          </a:p>
        </p:txBody>
      </p:sp>
      <p:sp>
        <p:nvSpPr>
          <p:cNvPr id="10" name="Rectangle 9"/>
          <p:cNvSpPr/>
          <p:nvPr/>
        </p:nvSpPr>
        <p:spPr>
          <a:xfrm>
            <a:off x="829646" y="783876"/>
            <a:ext cx="3191829" cy="679289"/>
          </a:xfrm>
          <a:prstGeom prst="rect">
            <a:avLst/>
          </a:prstGeom>
        </p:spPr>
        <p:txBody>
          <a:bodyPr wrap="square">
            <a:spAutoFit/>
          </a:bodyPr>
          <a:lstStyle/>
          <a:p>
            <a:pPr lvl="1" algn="just" eaLnBrk="1" latinLnBrk="0">
              <a:lnSpc>
                <a:spcPct val="200000"/>
              </a:lnSpc>
            </a:pPr>
            <a:r>
              <a:rPr lang="en-US" sz="1907" b="1">
                <a:latin typeface="Arial" panose="020B0604020202020204" pitchFamily="34" charset="0"/>
                <a:cs typeface="Arial" panose="020B0604020202020204" pitchFamily="34" charset="0"/>
              </a:rPr>
              <a:t>Larger is better</a:t>
            </a:r>
            <a:endParaRPr lang="en-US" sz="1907" b="1" dirty="0">
              <a:latin typeface="Arial" panose="020B0604020202020204" pitchFamily="34" charset="0"/>
              <a:cs typeface="Arial" panose="020B0604020202020204" pitchFamily="34" charset="0"/>
            </a:endParaRPr>
          </a:p>
        </p:txBody>
      </p:sp>
      <p:sp>
        <p:nvSpPr>
          <p:cNvPr id="11" name="Rectangle 10"/>
          <p:cNvSpPr/>
          <p:nvPr/>
        </p:nvSpPr>
        <p:spPr>
          <a:xfrm>
            <a:off x="6482274" y="536769"/>
            <a:ext cx="6096000" cy="588238"/>
          </a:xfrm>
          <a:prstGeom prst="rect">
            <a:avLst/>
          </a:prstGeom>
        </p:spPr>
        <p:txBody>
          <a:bodyPr>
            <a:spAutoFit/>
          </a:bodyPr>
          <a:lstStyle/>
          <a:p>
            <a:pPr lvl="1" algn="just" eaLnBrk="1" latinLnBrk="0">
              <a:lnSpc>
                <a:spcPct val="200000"/>
              </a:lnSpc>
            </a:pPr>
            <a:r>
              <a:rPr lang="en-US" sz="1907" b="1" dirty="0">
                <a:latin typeface="Arial" panose="020B0604020202020204" pitchFamily="34" charset="0"/>
                <a:cs typeface="Arial" panose="020B0604020202020204" pitchFamily="34" charset="0"/>
              </a:rPr>
              <a:t>Target is best (or) Nominal is best</a:t>
            </a:r>
          </a:p>
        </p:txBody>
      </p:sp>
      <p:sp>
        <p:nvSpPr>
          <p:cNvPr id="12" name="TextBox 11"/>
          <p:cNvSpPr txBox="1"/>
          <p:nvPr/>
        </p:nvSpPr>
        <p:spPr>
          <a:xfrm>
            <a:off x="1631504" y="6129300"/>
            <a:ext cx="4965911" cy="307777"/>
          </a:xfrm>
          <a:prstGeom prst="rect">
            <a:avLst/>
          </a:prstGeom>
          <a:noFill/>
        </p:spPr>
        <p:txBody>
          <a:bodyPr wrap="none" rtlCol="0">
            <a:spAutoFit/>
          </a:bodyPr>
          <a:lstStyle/>
          <a:p>
            <a:r>
              <a:rPr lang="en-IN" dirty="0" err="1"/>
              <a:t>Ranjit</a:t>
            </a:r>
            <a:r>
              <a:rPr lang="en-IN" dirty="0"/>
              <a:t> K . Roy, A Primer on the Taguchi Method, Second </a:t>
            </a:r>
          </a:p>
        </p:txBody>
      </p:sp>
      <p:pic>
        <p:nvPicPr>
          <p:cNvPr id="13" name="Picture 12"/>
          <p:cNvPicPr>
            <a:picLocks noChangeAspect="1"/>
          </p:cNvPicPr>
          <p:nvPr/>
        </p:nvPicPr>
        <p:blipFill rotWithShape="1">
          <a:blip r:embed="rId4"/>
          <a:srcRect b="54952"/>
          <a:stretch/>
        </p:blipFill>
        <p:spPr>
          <a:xfrm>
            <a:off x="2963652" y="4265158"/>
            <a:ext cx="5591175" cy="699404"/>
          </a:xfrm>
          <a:prstGeom prst="rect">
            <a:avLst/>
          </a:prstGeom>
        </p:spPr>
      </p:pic>
      <p:sp>
        <p:nvSpPr>
          <p:cNvPr id="3" name="Rectangle 2">
            <a:extLst>
              <a:ext uri="{FF2B5EF4-FFF2-40B4-BE49-F238E27FC236}">
                <a16:creationId xmlns:a16="http://schemas.microsoft.com/office/drawing/2014/main" id="{433EEB9E-87C3-CF3E-1022-089BCCA3C03D}"/>
              </a:ext>
            </a:extLst>
          </p:cNvPr>
          <p:cNvSpPr/>
          <p:nvPr/>
        </p:nvSpPr>
        <p:spPr>
          <a:xfrm>
            <a:off x="6410266" y="1376772"/>
            <a:ext cx="4618282" cy="365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ysClr val="windowText" lastClr="000000"/>
              </a:solidFill>
            </a:endParaRPr>
          </a:p>
        </p:txBody>
      </p:sp>
    </p:spTree>
    <p:extLst>
      <p:ext uri="{BB962C8B-B14F-4D97-AF65-F5344CB8AC3E}">
        <p14:creationId xmlns:p14="http://schemas.microsoft.com/office/powerpoint/2010/main" val="482569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35</a:t>
            </a:fld>
            <a:endParaRPr lang="en-US" altLang="ko-KR"/>
          </a:p>
        </p:txBody>
      </p:sp>
      <p:sp>
        <p:nvSpPr>
          <p:cNvPr id="8" name="Content Placeholder 2"/>
          <p:cNvSpPr>
            <a:spLocks noGrp="1"/>
          </p:cNvSpPr>
          <p:nvPr>
            <p:ph idx="1"/>
          </p:nvPr>
        </p:nvSpPr>
        <p:spPr>
          <a:xfrm>
            <a:off x="606702" y="764704"/>
            <a:ext cx="10972800" cy="5616624"/>
          </a:xfrm>
        </p:spPr>
        <p:txBody>
          <a:bodyPr/>
          <a:lstStyle/>
          <a:p>
            <a:pPr marL="0" indent="0" algn="just" eaLnBrk="1" latinLnBrk="0">
              <a:lnSpc>
                <a:spcPct val="200000"/>
              </a:lnSpc>
              <a:buNone/>
            </a:pPr>
            <a:r>
              <a:rPr lang="en-US" sz="2400" b="1" dirty="0">
                <a:solidFill>
                  <a:srgbClr val="00B050"/>
                </a:solidFill>
                <a:latin typeface="Arial" panose="020B0604020202020204" pitchFamily="34" charset="0"/>
                <a:cs typeface="Arial" panose="020B0604020202020204" pitchFamily="34" charset="0"/>
              </a:rPr>
              <a:t>Target is best or The Nominal-the-Best Case</a:t>
            </a:r>
          </a:p>
        </p:txBody>
      </p:sp>
      <p:pic>
        <p:nvPicPr>
          <p:cNvPr id="3" name="Picture 2"/>
          <p:cNvPicPr>
            <a:picLocks noChangeAspect="1"/>
          </p:cNvPicPr>
          <p:nvPr/>
        </p:nvPicPr>
        <p:blipFill>
          <a:blip r:embed="rId3">
            <a:duotone>
              <a:prstClr val="black"/>
              <a:schemeClr val="accent3">
                <a:tint val="45000"/>
                <a:satMod val="400000"/>
              </a:schemeClr>
            </a:duotone>
          </a:blip>
          <a:stretch>
            <a:fillRect/>
          </a:stretch>
        </p:blipFill>
        <p:spPr>
          <a:xfrm>
            <a:off x="1390650" y="1743075"/>
            <a:ext cx="9410700" cy="3371850"/>
          </a:xfrm>
          <a:prstGeom prst="rect">
            <a:avLst/>
          </a:prstGeom>
        </p:spPr>
      </p:pic>
      <p:sp>
        <p:nvSpPr>
          <p:cNvPr id="5" name="Rounded Rectangle 4"/>
          <p:cNvSpPr/>
          <p:nvPr/>
        </p:nvSpPr>
        <p:spPr>
          <a:xfrm>
            <a:off x="1390650" y="4617132"/>
            <a:ext cx="3841254"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Tree>
    <p:extLst>
      <p:ext uri="{BB962C8B-B14F-4D97-AF65-F5344CB8AC3E}">
        <p14:creationId xmlns:p14="http://schemas.microsoft.com/office/powerpoint/2010/main" val="2668386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36</a:t>
            </a:fld>
            <a:endParaRPr lang="en-US" altLang="ko-KR"/>
          </a:p>
        </p:txBody>
      </p:sp>
      <p:sp>
        <p:nvSpPr>
          <p:cNvPr id="10" name="Content Placeholder 2"/>
          <p:cNvSpPr>
            <a:spLocks noGrp="1"/>
          </p:cNvSpPr>
          <p:nvPr>
            <p:ph idx="1"/>
          </p:nvPr>
        </p:nvSpPr>
        <p:spPr>
          <a:xfrm>
            <a:off x="606702" y="764704"/>
            <a:ext cx="10972800" cy="5616624"/>
          </a:xfrm>
        </p:spPr>
        <p:txBody>
          <a:bodyPr/>
          <a:lstStyle/>
          <a:p>
            <a:pPr marL="0" indent="0" algn="just" eaLnBrk="1" latinLnBrk="0">
              <a:lnSpc>
                <a:spcPct val="200000"/>
              </a:lnSpc>
              <a:buNone/>
            </a:pPr>
            <a:r>
              <a:rPr lang="en-US" sz="2400" b="1" dirty="0">
                <a:solidFill>
                  <a:srgbClr val="00B050"/>
                </a:solidFill>
                <a:latin typeface="Arial" panose="020B0604020202020204" pitchFamily="34" charset="0"/>
                <a:cs typeface="Arial" panose="020B0604020202020204" pitchFamily="34" charset="0"/>
              </a:rPr>
              <a:t>Target is best or The Nominal-the-Best Case</a:t>
            </a:r>
          </a:p>
        </p:txBody>
      </p:sp>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a:off x="600302" y="1713533"/>
            <a:ext cx="11255632" cy="3718966"/>
          </a:xfrm>
          <a:prstGeom prst="rect">
            <a:avLst/>
          </a:prstGeom>
        </p:spPr>
      </p:pic>
    </p:spTree>
    <p:extLst>
      <p:ext uri="{BB962C8B-B14F-4D97-AF65-F5344CB8AC3E}">
        <p14:creationId xmlns:p14="http://schemas.microsoft.com/office/powerpoint/2010/main" val="2886125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37</a:t>
            </a:fld>
            <a:endParaRPr lang="en-US" altLang="ko-KR"/>
          </a:p>
        </p:txBody>
      </p:sp>
      <p:sp>
        <p:nvSpPr>
          <p:cNvPr id="7" name="Rectangle 6"/>
          <p:cNvSpPr/>
          <p:nvPr/>
        </p:nvSpPr>
        <p:spPr>
          <a:xfrm>
            <a:off x="6420036" y="6289823"/>
            <a:ext cx="5369868" cy="307777"/>
          </a:xfrm>
          <a:prstGeom prst="rect">
            <a:avLst/>
          </a:prstGeom>
        </p:spPr>
        <p:txBody>
          <a:bodyPr wrap="none">
            <a:spAutoFit/>
          </a:bodyPr>
          <a:lstStyle/>
          <a:p>
            <a:r>
              <a:rPr lang="en-IN" dirty="0"/>
              <a:t>https://brharnetc.edu.in/br/wp-content/uploads/2018/11/11.pdf</a:t>
            </a:r>
          </a:p>
        </p:txBody>
      </p:sp>
      <p:sp>
        <p:nvSpPr>
          <p:cNvPr id="3" name="Content Placeholder 2"/>
          <p:cNvSpPr>
            <a:spLocks noGrp="1"/>
          </p:cNvSpPr>
          <p:nvPr>
            <p:ph idx="1"/>
          </p:nvPr>
        </p:nvSpPr>
        <p:spPr/>
        <p:txBody>
          <a:bodyPr/>
          <a:lstStyle/>
          <a:p>
            <a:r>
              <a:rPr lang="en-IN" sz="2400" b="1" dirty="0">
                <a:latin typeface="Arial" panose="020B0604020202020204" pitchFamily="34" charset="0"/>
                <a:cs typeface="Arial" panose="020B0604020202020204" pitchFamily="34" charset="0"/>
              </a:rPr>
              <a:t>Example Sony TV</a:t>
            </a:r>
          </a:p>
        </p:txBody>
      </p:sp>
      <p:pic>
        <p:nvPicPr>
          <p:cNvPr id="10" name="Picture 9"/>
          <p:cNvPicPr>
            <a:picLocks noChangeAspect="1"/>
          </p:cNvPicPr>
          <p:nvPr/>
        </p:nvPicPr>
        <p:blipFill>
          <a:blip r:embed="rId3"/>
          <a:stretch>
            <a:fillRect/>
          </a:stretch>
        </p:blipFill>
        <p:spPr>
          <a:xfrm>
            <a:off x="5339916" y="1105670"/>
            <a:ext cx="5715000" cy="5010150"/>
          </a:xfrm>
          <a:prstGeom prst="rect">
            <a:avLst/>
          </a:prstGeom>
        </p:spPr>
      </p:pic>
    </p:spTree>
    <p:extLst>
      <p:ext uri="{BB962C8B-B14F-4D97-AF65-F5344CB8AC3E}">
        <p14:creationId xmlns:p14="http://schemas.microsoft.com/office/powerpoint/2010/main" val="2090436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 (S/N Ratio)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38</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200000"/>
              </a:lnSpc>
            </a:pPr>
            <a:r>
              <a:rPr lang="en-US" sz="2400" dirty="0">
                <a:latin typeface="Arial" panose="020B0604020202020204" pitchFamily="34" charset="0"/>
                <a:cs typeface="Arial" panose="020B0604020202020204" pitchFamily="34" charset="0"/>
              </a:rPr>
              <a:t>Taguchi experiments </a:t>
            </a:r>
            <a:r>
              <a:rPr lang="en-US" sz="2400" b="1" dirty="0">
                <a:latin typeface="Arial" panose="020B0604020202020204" pitchFamily="34" charset="0"/>
                <a:cs typeface="Arial" panose="020B0604020202020204" pitchFamily="34" charset="0"/>
              </a:rPr>
              <a:t>often</a:t>
            </a:r>
            <a:r>
              <a:rPr lang="en-US" sz="2400" dirty="0">
                <a:latin typeface="Arial" panose="020B0604020202020204" pitchFamily="34" charset="0"/>
                <a:cs typeface="Arial" panose="020B0604020202020204" pitchFamily="34" charset="0"/>
              </a:rPr>
              <a:t> use a </a:t>
            </a:r>
            <a:r>
              <a:rPr lang="en-US" sz="2400" b="1" dirty="0">
                <a:latin typeface="Arial" panose="020B0604020202020204" pitchFamily="34" charset="0"/>
                <a:cs typeface="Arial" panose="020B0604020202020204" pitchFamily="34" charset="0"/>
              </a:rPr>
              <a:t>2-step optimization process</a:t>
            </a:r>
            <a:r>
              <a:rPr lang="en-US" sz="2400" dirty="0">
                <a:latin typeface="Arial" panose="020B0604020202020204" pitchFamily="34" charset="0"/>
                <a:cs typeface="Arial" panose="020B0604020202020204" pitchFamily="34" charset="0"/>
              </a:rPr>
              <a:t>. </a:t>
            </a:r>
          </a:p>
          <a:p>
            <a:pPr algn="just" eaLnBrk="1" latinLnBrk="0">
              <a:lnSpc>
                <a:spcPct val="200000"/>
              </a:lnSpc>
            </a:pPr>
            <a:r>
              <a:rPr lang="en-US" sz="2400" b="1" dirty="0">
                <a:solidFill>
                  <a:srgbClr val="00B0F0"/>
                </a:solidFill>
                <a:latin typeface="Arial" panose="020B0604020202020204" pitchFamily="34" charset="0"/>
                <a:cs typeface="Arial" panose="020B0604020202020204" pitchFamily="34" charset="0"/>
              </a:rPr>
              <a:t>In step 1, </a:t>
            </a:r>
            <a:r>
              <a:rPr lang="en-US" sz="2400" dirty="0">
                <a:latin typeface="Arial" panose="020B0604020202020204" pitchFamily="34" charset="0"/>
                <a:cs typeface="Arial" panose="020B0604020202020204" pitchFamily="34" charset="0"/>
              </a:rPr>
              <a:t>use the </a:t>
            </a:r>
            <a:r>
              <a:rPr lang="en-US" sz="2400" dirty="0">
                <a:highlight>
                  <a:srgbClr val="FFFF00"/>
                </a:highlight>
                <a:latin typeface="Arial" panose="020B0604020202020204" pitchFamily="34" charset="0"/>
                <a:cs typeface="Arial" panose="020B0604020202020204" pitchFamily="34" charset="0"/>
              </a:rPr>
              <a:t>signal-to-noise ratio </a:t>
            </a:r>
            <a:r>
              <a:rPr lang="en-US" sz="2400" dirty="0">
                <a:latin typeface="Arial" panose="020B0604020202020204" pitchFamily="34" charset="0"/>
                <a:cs typeface="Arial" panose="020B0604020202020204" pitchFamily="34" charset="0"/>
              </a:rPr>
              <a:t>to identify those control factors that reduce variability. </a:t>
            </a:r>
          </a:p>
          <a:p>
            <a:pPr algn="just" eaLnBrk="1" latinLnBrk="0">
              <a:lnSpc>
                <a:spcPct val="200000"/>
              </a:lnSpc>
            </a:pPr>
            <a:r>
              <a:rPr lang="en-US" sz="2400" b="1" dirty="0">
                <a:solidFill>
                  <a:srgbClr val="00B0F0"/>
                </a:solidFill>
                <a:latin typeface="Arial" panose="020B0604020202020204" pitchFamily="34" charset="0"/>
                <a:cs typeface="Arial" panose="020B0604020202020204" pitchFamily="34" charset="0"/>
              </a:rPr>
              <a:t>In step 2</a:t>
            </a:r>
            <a:r>
              <a:rPr lang="en-US" sz="2400" dirty="0">
                <a:solidFill>
                  <a:srgbClr val="00B0F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identify control factors that move the </a:t>
            </a:r>
            <a:r>
              <a:rPr lang="en-US" sz="2400" dirty="0">
                <a:highlight>
                  <a:srgbClr val="FFFF00"/>
                </a:highlight>
                <a:latin typeface="Arial" panose="020B0604020202020204" pitchFamily="34" charset="0"/>
                <a:cs typeface="Arial" panose="020B0604020202020204" pitchFamily="34" charset="0"/>
              </a:rPr>
              <a:t>mean to target </a:t>
            </a:r>
            <a:r>
              <a:rPr lang="en-US" sz="2400" dirty="0">
                <a:latin typeface="Arial" panose="020B0604020202020204" pitchFamily="34" charset="0"/>
                <a:cs typeface="Arial" panose="020B0604020202020204" pitchFamily="34" charset="0"/>
              </a:rPr>
              <a:t>and have a small or no effect on the signal-to-noise ratio.</a:t>
            </a:r>
          </a:p>
        </p:txBody>
      </p:sp>
    </p:spTree>
    <p:extLst>
      <p:ext uri="{BB962C8B-B14F-4D97-AF65-F5344CB8AC3E}">
        <p14:creationId xmlns:p14="http://schemas.microsoft.com/office/powerpoint/2010/main" val="300306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 (S/N Ratio)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39</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150000"/>
              </a:lnSpc>
            </a:pPr>
            <a:r>
              <a:rPr lang="en-US" sz="2400" dirty="0">
                <a:latin typeface="Arial" panose="020B0604020202020204" pitchFamily="34" charset="0"/>
                <a:cs typeface="Arial" panose="020B0604020202020204" pitchFamily="34" charset="0"/>
              </a:rPr>
              <a:t>Higher values of the </a:t>
            </a:r>
            <a:r>
              <a:rPr lang="en-US" sz="2400" b="1" dirty="0">
                <a:latin typeface="Arial" panose="020B0604020202020204" pitchFamily="34" charset="0"/>
                <a:cs typeface="Arial" panose="020B0604020202020204" pitchFamily="34" charset="0"/>
              </a:rPr>
              <a:t>signal-to-noise ratio (S/N) </a:t>
            </a:r>
            <a:r>
              <a:rPr lang="en-US" sz="2400" dirty="0">
                <a:latin typeface="Arial" panose="020B0604020202020204" pitchFamily="34" charset="0"/>
                <a:cs typeface="Arial" panose="020B0604020202020204" pitchFamily="34" charset="0"/>
              </a:rPr>
              <a:t>identify control factor settings that </a:t>
            </a:r>
            <a:r>
              <a:rPr lang="en-US" sz="2400" b="1" dirty="0">
                <a:latin typeface="Arial" panose="020B0604020202020204" pitchFamily="34" charset="0"/>
                <a:cs typeface="Arial" panose="020B0604020202020204" pitchFamily="34" charset="0"/>
              </a:rPr>
              <a:t>minimize the effects of the noise factors</a:t>
            </a:r>
            <a:r>
              <a:rPr lang="en-US" sz="2400" dirty="0">
                <a:latin typeface="Arial" panose="020B0604020202020204" pitchFamily="34" charset="0"/>
                <a:cs typeface="Arial" panose="020B0604020202020204" pitchFamily="34" charset="0"/>
              </a:rPr>
              <a:t>.</a:t>
            </a:r>
          </a:p>
          <a:p>
            <a:pPr algn="just" eaLnBrk="1" latinLnBrk="0">
              <a:lnSpc>
                <a:spcPct val="150000"/>
              </a:lnSpc>
            </a:pPr>
            <a:r>
              <a:rPr lang="en-US" sz="2400" dirty="0">
                <a:latin typeface="Arial" panose="020B0604020202020204" pitchFamily="34" charset="0"/>
                <a:cs typeface="Arial" panose="020B0604020202020204" pitchFamily="34" charset="0"/>
              </a:rPr>
              <a:t>The </a:t>
            </a:r>
            <a:r>
              <a:rPr lang="en-US" sz="2400" b="1" dirty="0">
                <a:latin typeface="Arial" panose="020B0604020202020204" pitchFamily="34" charset="0"/>
                <a:cs typeface="Arial" panose="020B0604020202020204" pitchFamily="34" charset="0"/>
              </a:rPr>
              <a:t>signal-to-noise ratio </a:t>
            </a:r>
            <a:r>
              <a:rPr lang="en-US" sz="2400" dirty="0">
                <a:latin typeface="Arial" panose="020B0604020202020204" pitchFamily="34" charset="0"/>
                <a:cs typeface="Arial" panose="020B0604020202020204" pitchFamily="34" charset="0"/>
              </a:rPr>
              <a:t>measures </a:t>
            </a:r>
            <a:r>
              <a:rPr lang="en-US" sz="2400" b="1" dirty="0">
                <a:solidFill>
                  <a:srgbClr val="00B0F0"/>
                </a:solidFill>
                <a:latin typeface="Arial" panose="020B0604020202020204" pitchFamily="34" charset="0"/>
                <a:cs typeface="Arial" panose="020B0604020202020204" pitchFamily="34" charset="0"/>
              </a:rPr>
              <a:t>how the response varies relative to the nominal or target value under different noise conditions</a:t>
            </a:r>
            <a:r>
              <a:rPr lang="en-US" sz="2400" dirty="0">
                <a:latin typeface="Arial" panose="020B0604020202020204" pitchFamily="34" charset="0"/>
                <a:cs typeface="Arial" panose="020B0604020202020204" pitchFamily="34" charset="0"/>
              </a:rPr>
              <a:t>. You can choose from different signal-to-noise ratios, depending on the goal of your experiment.</a:t>
            </a:r>
          </a:p>
          <a:p>
            <a:pPr algn="just" eaLnBrk="1" latinLnBrk="0">
              <a:lnSpc>
                <a:spcPct val="150000"/>
              </a:lnSpc>
            </a:pPr>
            <a:r>
              <a:rPr lang="en-US" sz="2400" dirty="0">
                <a:latin typeface="Arial" panose="020B0604020202020204" pitchFamily="34" charset="0"/>
                <a:cs typeface="Arial" panose="020B0604020202020204" pitchFamily="34" charset="0"/>
              </a:rPr>
              <a:t>The important contribution of Taguchi is proposing the signal-to-noise (S/N) ratio. It was developed as a </a:t>
            </a:r>
            <a:r>
              <a:rPr lang="en-US" sz="2400" b="1" dirty="0">
                <a:solidFill>
                  <a:srgbClr val="00B050"/>
                </a:solidFill>
                <a:latin typeface="Arial" panose="020B0604020202020204" pitchFamily="34" charset="0"/>
                <a:cs typeface="Arial" panose="020B0604020202020204" pitchFamily="34" charset="0"/>
              </a:rPr>
              <a:t>proactive equivalent </a:t>
            </a:r>
            <a:r>
              <a:rPr lang="en-US" sz="2400" dirty="0">
                <a:latin typeface="Arial" panose="020B0604020202020204" pitchFamily="34" charset="0"/>
                <a:cs typeface="Arial" panose="020B0604020202020204" pitchFamily="34" charset="0"/>
              </a:rPr>
              <a:t>to the </a:t>
            </a:r>
            <a:r>
              <a:rPr lang="en-US" sz="2400" b="1" dirty="0">
                <a:solidFill>
                  <a:srgbClr val="FF0000"/>
                </a:solidFill>
                <a:latin typeface="Arial" panose="020B0604020202020204" pitchFamily="34" charset="0"/>
                <a:cs typeface="Arial" panose="020B0604020202020204" pitchFamily="34" charset="0"/>
              </a:rPr>
              <a:t>reactive loss function</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1968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606665" y="1304764"/>
            <a:ext cx="8945719" cy="4788532"/>
          </a:xfrm>
        </p:spPr>
        <p:txBody>
          <a:bodyPr/>
          <a:lstStyle/>
          <a:p>
            <a:pPr algn="just" eaLnBrk="1" latinLnBrk="0">
              <a:lnSpc>
                <a:spcPct val="150000"/>
              </a:lnSpc>
            </a:pPr>
            <a:r>
              <a:rPr lang="en-US" sz="2400" b="1" dirty="0">
                <a:latin typeface="Arial" panose="020B0604020202020204" pitchFamily="34" charset="0"/>
                <a:ea typeface="Verdana" panose="020B0604030504040204" pitchFamily="34" charset="0"/>
                <a:cs typeface="Arial" panose="020B0604020202020204" pitchFamily="34" charset="0"/>
              </a:rPr>
              <a:t>Robust Design method</a:t>
            </a:r>
            <a:r>
              <a:rPr lang="en-US" sz="2400" dirty="0">
                <a:latin typeface="Arial" panose="020B0604020202020204" pitchFamily="34" charset="0"/>
                <a:ea typeface="Verdana" panose="020B0604030504040204" pitchFamily="34" charset="0"/>
                <a:cs typeface="Arial" panose="020B0604020202020204" pitchFamily="34" charset="0"/>
              </a:rPr>
              <a:t>, also called the </a:t>
            </a:r>
            <a:r>
              <a:rPr lang="en-US" sz="2400" b="1" dirty="0">
                <a:latin typeface="Arial" panose="020B0604020202020204" pitchFamily="34" charset="0"/>
                <a:ea typeface="Verdana" panose="020B0604030504040204" pitchFamily="34" charset="0"/>
                <a:cs typeface="Arial" panose="020B0604020202020204" pitchFamily="34" charset="0"/>
              </a:rPr>
              <a:t>Taguchi Method</a:t>
            </a:r>
            <a:r>
              <a:rPr lang="en-US" sz="2400" dirty="0">
                <a:latin typeface="Arial" panose="020B0604020202020204" pitchFamily="34" charset="0"/>
                <a:ea typeface="Verdana" panose="020B0604030504040204" pitchFamily="34" charset="0"/>
                <a:cs typeface="Arial" panose="020B0604020202020204" pitchFamily="34" charset="0"/>
              </a:rPr>
              <a:t>, pioneered by  </a:t>
            </a:r>
            <a:r>
              <a:rPr lang="en-US" sz="2400" b="1" dirty="0">
                <a:solidFill>
                  <a:srgbClr val="FF0000"/>
                </a:solidFill>
                <a:latin typeface="Arial" panose="020B0604020202020204" pitchFamily="34" charset="0"/>
                <a:ea typeface="Verdana" panose="020B0604030504040204" pitchFamily="34" charset="0"/>
                <a:cs typeface="Arial" panose="020B0604020202020204" pitchFamily="34" charset="0"/>
              </a:rPr>
              <a:t>Dr. Genichi Taguchi</a:t>
            </a:r>
            <a:r>
              <a:rPr lang="en-US" sz="2400" dirty="0">
                <a:latin typeface="Arial" panose="020B0604020202020204" pitchFamily="34" charset="0"/>
                <a:ea typeface="Verdana" panose="020B0604030504040204" pitchFamily="34" charset="0"/>
                <a:cs typeface="Arial" panose="020B0604020202020204" pitchFamily="34" charset="0"/>
              </a:rPr>
              <a:t>, greatly improves engineering productivity. </a:t>
            </a:r>
          </a:p>
          <a:p>
            <a:pPr algn="just" eaLnBrk="1" latinLnBrk="0">
              <a:lnSpc>
                <a:spcPct val="150000"/>
              </a:lnSpc>
            </a:pPr>
            <a:r>
              <a:rPr lang="en-US" sz="2400" b="1" dirty="0">
                <a:latin typeface="Arial" panose="020B0604020202020204" pitchFamily="34" charset="0"/>
                <a:cs typeface="Arial" panose="020B0604020202020204" pitchFamily="34" charset="0"/>
              </a:rPr>
              <a:t>Genichi Taguchi </a:t>
            </a:r>
            <a:r>
              <a:rPr lang="en-US" sz="2400" dirty="0">
                <a:latin typeface="Arial" panose="020B0604020202020204" pitchFamily="34" charset="0"/>
                <a:cs typeface="Arial" panose="020B0604020202020204" pitchFamily="34" charset="0"/>
              </a:rPr>
              <a:t>(1 January 1924 – 2 June 2012) was a statistician and engineer. He obtained his Ph.D. in Statistics and Mathematics Science at Kyushu University </a:t>
            </a:r>
            <a:r>
              <a:rPr lang="en-US" sz="2400" dirty="0" err="1">
                <a:latin typeface="Arial" panose="020B0604020202020204" pitchFamily="34" charset="0"/>
                <a:cs typeface="Arial" panose="020B0604020202020204" pitchFamily="34" charset="0"/>
              </a:rPr>
              <a:t>University</a:t>
            </a:r>
            <a:r>
              <a:rPr lang="en-US" sz="2400" dirty="0">
                <a:latin typeface="Arial" panose="020B0604020202020204" pitchFamily="34" charset="0"/>
                <a:cs typeface="Arial" panose="020B0604020202020204" pitchFamily="34" charset="0"/>
              </a:rPr>
              <a:t>, Japan in 1962. </a:t>
            </a:r>
          </a:p>
          <a:p>
            <a:pPr algn="just" eaLnBrk="1" latinLnBrk="0">
              <a:lnSpc>
                <a:spcPct val="15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9772080" y="2098042"/>
            <a:ext cx="2409487" cy="3201976"/>
          </a:xfrm>
          <a:prstGeom prst="rect">
            <a:avLst/>
          </a:prstGeom>
        </p:spPr>
      </p:pic>
    </p:spTree>
    <p:extLst>
      <p:ext uri="{BB962C8B-B14F-4D97-AF65-F5344CB8AC3E}">
        <p14:creationId xmlns:p14="http://schemas.microsoft.com/office/powerpoint/2010/main" val="417110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 (S/N Ratio) </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40</a:t>
            </a:fld>
            <a:endParaRPr lang="en-US" altLang="ko-KR"/>
          </a:p>
        </p:txBody>
      </p:sp>
      <p:pic>
        <p:nvPicPr>
          <p:cNvPr id="7" name="Picture 6"/>
          <p:cNvPicPr>
            <a:picLocks noChangeAspect="1"/>
          </p:cNvPicPr>
          <p:nvPr/>
        </p:nvPicPr>
        <p:blipFill rotWithShape="1">
          <a:blip r:embed="rId2"/>
          <a:srcRect l="17456" b="51563"/>
          <a:stretch/>
        </p:blipFill>
        <p:spPr>
          <a:xfrm>
            <a:off x="479376" y="1422534"/>
            <a:ext cx="9557357" cy="2232248"/>
          </a:xfrm>
          <a:prstGeom prst="rect">
            <a:avLst/>
          </a:prstGeom>
        </p:spPr>
      </p:pic>
      <p:sp>
        <p:nvSpPr>
          <p:cNvPr id="3" name="TextBox 2"/>
          <p:cNvSpPr txBox="1"/>
          <p:nvPr/>
        </p:nvSpPr>
        <p:spPr>
          <a:xfrm>
            <a:off x="7140116" y="1569162"/>
            <a:ext cx="3312368" cy="1938992"/>
          </a:xfrm>
          <a:prstGeom prst="rect">
            <a:avLst/>
          </a:prstGeom>
          <a:noFill/>
        </p:spPr>
        <p:txBody>
          <a:bodyPr wrap="square" rtlCol="0">
            <a:spAutoFit/>
          </a:bodyPr>
          <a:lstStyle/>
          <a:p>
            <a:r>
              <a:rPr lang="en-IN" sz="2400" b="1" dirty="0">
                <a:solidFill>
                  <a:srgbClr val="FF0000"/>
                </a:solidFill>
                <a:latin typeface="Arial" panose="020B0604020202020204" pitchFamily="34" charset="0"/>
                <a:cs typeface="Arial" panose="020B0604020202020204" pitchFamily="34" charset="0"/>
              </a:rPr>
              <a:t>Mean</a:t>
            </a:r>
          </a:p>
          <a:p>
            <a:endParaRPr lang="en-IN" sz="2400" b="1" dirty="0">
              <a:latin typeface="Arial" panose="020B0604020202020204" pitchFamily="34" charset="0"/>
              <a:cs typeface="Arial" panose="020B0604020202020204" pitchFamily="34" charset="0"/>
            </a:endParaRPr>
          </a:p>
          <a:p>
            <a:endParaRPr lang="en-IN" sz="2400" b="1" dirty="0">
              <a:latin typeface="Arial" panose="020B0604020202020204" pitchFamily="34" charset="0"/>
              <a:cs typeface="Arial" panose="020B0604020202020204" pitchFamily="34" charset="0"/>
            </a:endParaRPr>
          </a:p>
          <a:p>
            <a:r>
              <a:rPr lang="en-IN" sz="2400" b="1" dirty="0">
                <a:solidFill>
                  <a:srgbClr val="00B050"/>
                </a:solidFill>
                <a:latin typeface="Arial" panose="020B0604020202020204" pitchFamily="34" charset="0"/>
                <a:cs typeface="Arial" panose="020B0604020202020204" pitchFamily="34" charset="0"/>
              </a:rPr>
              <a:t>Standard Deviation or Variation</a:t>
            </a:r>
          </a:p>
        </p:txBody>
      </p:sp>
      <p:sp>
        <p:nvSpPr>
          <p:cNvPr id="8" name="Rectangle 7"/>
          <p:cNvSpPr/>
          <p:nvPr/>
        </p:nvSpPr>
        <p:spPr>
          <a:xfrm>
            <a:off x="2927648" y="6042253"/>
            <a:ext cx="6096000" cy="523220"/>
          </a:xfrm>
          <a:prstGeom prst="rect">
            <a:avLst/>
          </a:prstGeom>
        </p:spPr>
        <p:txBody>
          <a:bodyPr>
            <a:spAutoFit/>
          </a:bodyPr>
          <a:lstStyle/>
          <a:p>
            <a:r>
              <a:rPr lang="en-IN" dirty="0"/>
              <a:t>https://www.slideshare.net/rbalisnomo/Introduction-To-Taguchi-Method-05Sep08</a:t>
            </a:r>
          </a:p>
        </p:txBody>
      </p:sp>
      <p:cxnSp>
        <p:nvCxnSpPr>
          <p:cNvPr id="6" name="Straight Arrow Connector 5">
            <a:extLst>
              <a:ext uri="{FF2B5EF4-FFF2-40B4-BE49-F238E27FC236}">
                <a16:creationId xmlns:a16="http://schemas.microsoft.com/office/drawing/2014/main" id="{274EFC6E-6F55-12F8-DC6B-9400EABE0047}"/>
              </a:ext>
            </a:extLst>
          </p:cNvPr>
          <p:cNvCxnSpPr/>
          <p:nvPr/>
        </p:nvCxnSpPr>
        <p:spPr bwMode="auto">
          <a:xfrm flipH="1">
            <a:off x="6312024" y="1844824"/>
            <a:ext cx="936104" cy="72008"/>
          </a:xfrm>
          <a:prstGeom prst="straightConnector1">
            <a:avLst/>
          </a:prstGeom>
          <a:solidFill>
            <a:schemeClr val="bg1"/>
          </a:solidFill>
          <a:ln w="9525" cap="flat" cmpd="sng" algn="ctr">
            <a:solidFill>
              <a:srgbClr val="FF0000"/>
            </a:solidFill>
            <a:prstDash val="sysDash"/>
            <a:round/>
            <a:headEnd type="none" w="med" len="med"/>
            <a:tailEnd type="triangle"/>
          </a:ln>
          <a:effectLst/>
        </p:spPr>
      </p:cxnSp>
      <p:cxnSp>
        <p:nvCxnSpPr>
          <p:cNvPr id="10" name="Straight Arrow Connector 9">
            <a:extLst>
              <a:ext uri="{FF2B5EF4-FFF2-40B4-BE49-F238E27FC236}">
                <a16:creationId xmlns:a16="http://schemas.microsoft.com/office/drawing/2014/main" id="{70949DE6-D439-26AE-AD4D-9ED707AF01BE}"/>
              </a:ext>
            </a:extLst>
          </p:cNvPr>
          <p:cNvCxnSpPr/>
          <p:nvPr/>
        </p:nvCxnSpPr>
        <p:spPr bwMode="auto">
          <a:xfrm flipH="1" flipV="1">
            <a:off x="6124331" y="2863300"/>
            <a:ext cx="1015785" cy="205660"/>
          </a:xfrm>
          <a:prstGeom prst="straightConnector1">
            <a:avLst/>
          </a:prstGeom>
          <a:solidFill>
            <a:schemeClr val="bg1"/>
          </a:solidFill>
          <a:ln w="9525" cap="flat" cmpd="sng" algn="ctr">
            <a:solidFill>
              <a:srgbClr val="00B050"/>
            </a:solidFill>
            <a:prstDash val="sysDash"/>
            <a:round/>
            <a:headEnd type="none" w="med" len="med"/>
            <a:tailEnd type="triangle"/>
          </a:ln>
          <a:effectLst/>
        </p:spPr>
      </p:cxnSp>
    </p:spTree>
    <p:extLst>
      <p:ext uri="{BB962C8B-B14F-4D97-AF65-F5344CB8AC3E}">
        <p14:creationId xmlns:p14="http://schemas.microsoft.com/office/powerpoint/2010/main" val="2391958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Signal-to-Noise Ratio</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41</a:t>
            </a:fld>
            <a:endParaRPr lang="en-US" altLang="ko-KR"/>
          </a:p>
        </p:txBody>
      </p:sp>
      <p:pic>
        <p:nvPicPr>
          <p:cNvPr id="7" name="Picture 6"/>
          <p:cNvPicPr>
            <a:picLocks noChangeAspect="1"/>
          </p:cNvPicPr>
          <p:nvPr/>
        </p:nvPicPr>
        <p:blipFill>
          <a:blip r:embed="rId3">
            <a:duotone>
              <a:prstClr val="black"/>
              <a:schemeClr val="accent3">
                <a:tint val="45000"/>
                <a:satMod val="400000"/>
              </a:schemeClr>
            </a:duotone>
          </a:blip>
          <a:stretch>
            <a:fillRect/>
          </a:stretch>
        </p:blipFill>
        <p:spPr>
          <a:xfrm>
            <a:off x="-5511" y="1232756"/>
            <a:ext cx="12197510" cy="4705706"/>
          </a:xfrm>
          <a:prstGeom prst="rect">
            <a:avLst/>
          </a:prstGeom>
        </p:spPr>
      </p:pic>
    </p:spTree>
    <p:extLst>
      <p:ext uri="{BB962C8B-B14F-4D97-AF65-F5344CB8AC3E}">
        <p14:creationId xmlns:p14="http://schemas.microsoft.com/office/powerpoint/2010/main" val="2939999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Signal-to-Noise Ratio</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42</a:t>
            </a:fld>
            <a:endParaRPr lang="en-US" altLang="ko-KR"/>
          </a:p>
        </p:txBody>
      </p:sp>
      <p:pic>
        <p:nvPicPr>
          <p:cNvPr id="3" name="Picture 2"/>
          <p:cNvPicPr>
            <a:picLocks noChangeAspect="1"/>
          </p:cNvPicPr>
          <p:nvPr/>
        </p:nvPicPr>
        <p:blipFill>
          <a:blip r:embed="rId3">
            <a:duotone>
              <a:prstClr val="black"/>
              <a:schemeClr val="accent3">
                <a:tint val="45000"/>
                <a:satMod val="400000"/>
              </a:schemeClr>
            </a:duotone>
          </a:blip>
          <a:stretch>
            <a:fillRect/>
          </a:stretch>
        </p:blipFill>
        <p:spPr>
          <a:xfrm>
            <a:off x="0" y="1020440"/>
            <a:ext cx="12192000" cy="4817119"/>
          </a:xfrm>
          <a:prstGeom prst="rect">
            <a:avLst/>
          </a:prstGeom>
        </p:spPr>
      </p:pic>
    </p:spTree>
    <p:extLst>
      <p:ext uri="{BB962C8B-B14F-4D97-AF65-F5344CB8AC3E}">
        <p14:creationId xmlns:p14="http://schemas.microsoft.com/office/powerpoint/2010/main" val="2673033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Signal-to-Noise Ratio</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43</a:t>
            </a:fld>
            <a:endParaRPr lang="en-US" altLang="ko-KR"/>
          </a:p>
        </p:txBody>
      </p:sp>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a:off x="0" y="1021371"/>
            <a:ext cx="12192000" cy="4815258"/>
          </a:xfrm>
          <a:prstGeom prst="rect">
            <a:avLst/>
          </a:prstGeom>
        </p:spPr>
      </p:pic>
    </p:spTree>
    <p:extLst>
      <p:ext uri="{BB962C8B-B14F-4D97-AF65-F5344CB8AC3E}">
        <p14:creationId xmlns:p14="http://schemas.microsoft.com/office/powerpoint/2010/main" val="2338982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Signal-to-Noise Ratio</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44</a:t>
            </a:fld>
            <a:endParaRPr lang="en-US" altLang="ko-KR"/>
          </a:p>
        </p:txBody>
      </p:sp>
      <p:pic>
        <p:nvPicPr>
          <p:cNvPr id="3" name="Picture 2"/>
          <p:cNvPicPr>
            <a:picLocks noChangeAspect="1"/>
          </p:cNvPicPr>
          <p:nvPr/>
        </p:nvPicPr>
        <p:blipFill>
          <a:blip r:embed="rId3">
            <a:duotone>
              <a:prstClr val="black"/>
              <a:schemeClr val="accent3">
                <a:tint val="45000"/>
                <a:satMod val="400000"/>
              </a:schemeClr>
            </a:duotone>
          </a:blip>
          <a:stretch>
            <a:fillRect/>
          </a:stretch>
        </p:blipFill>
        <p:spPr>
          <a:xfrm>
            <a:off x="0" y="958429"/>
            <a:ext cx="12192000" cy="4941142"/>
          </a:xfrm>
          <a:prstGeom prst="rect">
            <a:avLst/>
          </a:prstGeom>
        </p:spPr>
      </p:pic>
    </p:spTree>
    <p:extLst>
      <p:ext uri="{BB962C8B-B14F-4D97-AF65-F5344CB8AC3E}">
        <p14:creationId xmlns:p14="http://schemas.microsoft.com/office/powerpoint/2010/main" val="1242780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Signal-to-Noise Ratio</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45</a:t>
            </a:fld>
            <a:endParaRPr lang="en-US" altLang="ko-KR"/>
          </a:p>
        </p:txBody>
      </p:sp>
      <p:pic>
        <p:nvPicPr>
          <p:cNvPr id="6" name="Picture 5">
            <a:extLst>
              <a:ext uri="{FF2B5EF4-FFF2-40B4-BE49-F238E27FC236}">
                <a16:creationId xmlns:a16="http://schemas.microsoft.com/office/drawing/2014/main" id="{5DF2CF02-5426-758F-898E-0B0C1CA8099F}"/>
              </a:ext>
            </a:extLst>
          </p:cNvPr>
          <p:cNvPicPr>
            <a:picLocks noChangeAspect="1"/>
          </p:cNvPicPr>
          <p:nvPr/>
        </p:nvPicPr>
        <p:blipFill>
          <a:blip r:embed="rId3"/>
          <a:stretch>
            <a:fillRect/>
          </a:stretch>
        </p:blipFill>
        <p:spPr>
          <a:xfrm>
            <a:off x="1592255" y="761849"/>
            <a:ext cx="9007489" cy="5780076"/>
          </a:xfrm>
          <a:prstGeom prst="rect">
            <a:avLst/>
          </a:prstGeom>
        </p:spPr>
      </p:pic>
      <p:pic>
        <p:nvPicPr>
          <p:cNvPr id="3" name="Picture 2">
            <a:extLst>
              <a:ext uri="{FF2B5EF4-FFF2-40B4-BE49-F238E27FC236}">
                <a16:creationId xmlns:a16="http://schemas.microsoft.com/office/drawing/2014/main" id="{7B599966-9072-6D03-F728-428FF3C11FAE}"/>
              </a:ext>
            </a:extLst>
          </p:cNvPr>
          <p:cNvPicPr>
            <a:picLocks noChangeAspect="1"/>
          </p:cNvPicPr>
          <p:nvPr/>
        </p:nvPicPr>
        <p:blipFill rotWithShape="1">
          <a:blip r:embed="rId3"/>
          <a:srcRect l="55903" t="29179" r="24911" b="65837"/>
          <a:stretch/>
        </p:blipFill>
        <p:spPr>
          <a:xfrm>
            <a:off x="1739516" y="2862352"/>
            <a:ext cx="1728192" cy="288032"/>
          </a:xfrm>
          <a:prstGeom prst="rect">
            <a:avLst/>
          </a:prstGeom>
        </p:spPr>
      </p:pic>
      <p:sp>
        <p:nvSpPr>
          <p:cNvPr id="5" name="Rectangle 4">
            <a:extLst>
              <a:ext uri="{FF2B5EF4-FFF2-40B4-BE49-F238E27FC236}">
                <a16:creationId xmlns:a16="http://schemas.microsoft.com/office/drawing/2014/main" id="{5CC997F4-273F-8D32-56F1-D4F99BD2631F}"/>
              </a:ext>
            </a:extLst>
          </p:cNvPr>
          <p:cNvSpPr/>
          <p:nvPr/>
        </p:nvSpPr>
        <p:spPr>
          <a:xfrm>
            <a:off x="6708068" y="2420888"/>
            <a:ext cx="1788440" cy="324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cxnSp>
        <p:nvCxnSpPr>
          <p:cNvPr id="8" name="Straight Connector 7">
            <a:extLst>
              <a:ext uri="{FF2B5EF4-FFF2-40B4-BE49-F238E27FC236}">
                <a16:creationId xmlns:a16="http://schemas.microsoft.com/office/drawing/2014/main" id="{CC4C504B-3E29-65FB-B4A7-0307B4803FB4}"/>
              </a:ext>
            </a:extLst>
          </p:cNvPr>
          <p:cNvCxnSpPr/>
          <p:nvPr/>
        </p:nvCxnSpPr>
        <p:spPr bwMode="auto">
          <a:xfrm>
            <a:off x="1739516" y="1052736"/>
            <a:ext cx="1728192" cy="0"/>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8205F2F-62E9-EA75-440F-1DE58451F0C7}"/>
              </a:ext>
            </a:extLst>
          </p:cNvPr>
          <p:cNvCxnSpPr/>
          <p:nvPr/>
        </p:nvCxnSpPr>
        <p:spPr bwMode="auto">
          <a:xfrm>
            <a:off x="1739516" y="3150384"/>
            <a:ext cx="1728192" cy="0"/>
          </a:xfrm>
          <a:prstGeom prst="line">
            <a:avLst/>
          </a:prstGeom>
          <a:solidFill>
            <a:schemeClr val="bg1"/>
          </a:solidFill>
          <a:ln w="28575" cap="flat" cmpd="sng" algn="ctr">
            <a:solidFill>
              <a:srgbClr val="FF00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30F44EE6-7234-F4EE-396E-8E3E20D7ED04}"/>
              </a:ext>
            </a:extLst>
          </p:cNvPr>
          <p:cNvCxnSpPr/>
          <p:nvPr/>
        </p:nvCxnSpPr>
        <p:spPr bwMode="auto">
          <a:xfrm>
            <a:off x="1739516" y="4437112"/>
            <a:ext cx="1728192" cy="0"/>
          </a:xfrm>
          <a:prstGeom prst="line">
            <a:avLst/>
          </a:prstGeom>
          <a:solidFill>
            <a:schemeClr val="bg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694090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S/N Ratio</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46</a:t>
            </a:fld>
            <a:endParaRPr lang="en-US" altLang="ko-KR"/>
          </a:p>
        </p:txBody>
      </p:sp>
      <p:pic>
        <p:nvPicPr>
          <p:cNvPr id="8" name="Picture 7"/>
          <p:cNvPicPr>
            <a:picLocks noChangeAspect="1"/>
          </p:cNvPicPr>
          <p:nvPr/>
        </p:nvPicPr>
        <p:blipFill>
          <a:blip r:embed="rId3"/>
          <a:stretch>
            <a:fillRect/>
          </a:stretch>
        </p:blipFill>
        <p:spPr>
          <a:xfrm>
            <a:off x="299356" y="892547"/>
            <a:ext cx="5657850" cy="151447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4"/>
          <a:stretch>
            <a:fillRect/>
          </a:stretch>
        </p:blipFill>
        <p:spPr>
          <a:xfrm>
            <a:off x="294555" y="2407022"/>
            <a:ext cx="5662651" cy="762000"/>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5"/>
          <a:stretch>
            <a:fillRect/>
          </a:stretch>
        </p:blipFill>
        <p:spPr>
          <a:xfrm>
            <a:off x="299356" y="3789040"/>
            <a:ext cx="5857875" cy="2581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p:cNvPicPr>
            <a:picLocks noChangeAspect="1"/>
          </p:cNvPicPr>
          <p:nvPr/>
        </p:nvPicPr>
        <p:blipFill>
          <a:blip r:embed="rId6"/>
          <a:stretch>
            <a:fillRect/>
          </a:stretch>
        </p:blipFill>
        <p:spPr>
          <a:xfrm>
            <a:off x="6457949" y="2024844"/>
            <a:ext cx="5614715" cy="2095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13993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47</a:t>
            </a:fld>
            <a:endParaRPr lang="en-US" altLang="ko-KR" dirty="0"/>
          </a:p>
        </p:txBody>
      </p:sp>
      <p:pic>
        <p:nvPicPr>
          <p:cNvPr id="6" name="Picture 5"/>
          <p:cNvPicPr>
            <a:picLocks noChangeAspect="1"/>
          </p:cNvPicPr>
          <p:nvPr/>
        </p:nvPicPr>
        <p:blipFill>
          <a:blip r:embed="rId2"/>
          <a:stretch>
            <a:fillRect/>
          </a:stretch>
        </p:blipFill>
        <p:spPr>
          <a:xfrm>
            <a:off x="656268" y="1186281"/>
            <a:ext cx="3175576" cy="1954688"/>
          </a:xfrm>
          <a:prstGeom prst="rect">
            <a:avLst/>
          </a:prstGeom>
        </p:spPr>
      </p:pic>
      <p:pic>
        <p:nvPicPr>
          <p:cNvPr id="7" name="Picture 6"/>
          <p:cNvPicPr>
            <a:picLocks noChangeAspect="1"/>
          </p:cNvPicPr>
          <p:nvPr/>
        </p:nvPicPr>
        <p:blipFill>
          <a:blip r:embed="rId3"/>
          <a:stretch>
            <a:fillRect/>
          </a:stretch>
        </p:blipFill>
        <p:spPr>
          <a:xfrm>
            <a:off x="438244" y="3585573"/>
            <a:ext cx="3611624" cy="2579732"/>
          </a:xfrm>
          <a:prstGeom prst="rect">
            <a:avLst/>
          </a:prstGeom>
        </p:spPr>
      </p:pic>
      <p:pic>
        <p:nvPicPr>
          <p:cNvPr id="8" name="Picture 7"/>
          <p:cNvPicPr>
            <a:picLocks noChangeAspect="1"/>
          </p:cNvPicPr>
          <p:nvPr/>
        </p:nvPicPr>
        <p:blipFill>
          <a:blip r:embed="rId4"/>
          <a:stretch>
            <a:fillRect/>
          </a:stretch>
        </p:blipFill>
        <p:spPr>
          <a:xfrm>
            <a:off x="4091000" y="1127276"/>
            <a:ext cx="3991767" cy="2237915"/>
          </a:xfrm>
          <a:prstGeom prst="rect">
            <a:avLst/>
          </a:prstGeom>
        </p:spPr>
      </p:pic>
      <p:pic>
        <p:nvPicPr>
          <p:cNvPr id="9" name="Picture 8"/>
          <p:cNvPicPr>
            <a:picLocks noChangeAspect="1"/>
          </p:cNvPicPr>
          <p:nvPr/>
        </p:nvPicPr>
        <p:blipFill>
          <a:blip r:embed="rId5"/>
          <a:stretch>
            <a:fillRect/>
          </a:stretch>
        </p:blipFill>
        <p:spPr>
          <a:xfrm>
            <a:off x="4285705" y="3681207"/>
            <a:ext cx="3848282" cy="2556359"/>
          </a:xfrm>
          <a:prstGeom prst="rect">
            <a:avLst/>
          </a:prstGeom>
        </p:spPr>
      </p:pic>
      <p:pic>
        <p:nvPicPr>
          <p:cNvPr id="10" name="Picture 9"/>
          <p:cNvPicPr>
            <a:picLocks noChangeAspect="1"/>
          </p:cNvPicPr>
          <p:nvPr/>
        </p:nvPicPr>
        <p:blipFill>
          <a:blip r:embed="rId6"/>
          <a:stretch>
            <a:fillRect/>
          </a:stretch>
        </p:blipFill>
        <p:spPr>
          <a:xfrm>
            <a:off x="8341923" y="1123581"/>
            <a:ext cx="3601395" cy="2485366"/>
          </a:xfrm>
          <a:prstGeom prst="rect">
            <a:avLst/>
          </a:prstGeom>
        </p:spPr>
      </p:pic>
      <p:pic>
        <p:nvPicPr>
          <p:cNvPr id="11" name="Picture 10"/>
          <p:cNvPicPr>
            <a:picLocks noChangeAspect="1"/>
          </p:cNvPicPr>
          <p:nvPr/>
        </p:nvPicPr>
        <p:blipFill>
          <a:blip r:embed="rId7"/>
          <a:stretch>
            <a:fillRect/>
          </a:stretch>
        </p:blipFill>
        <p:spPr>
          <a:xfrm>
            <a:off x="8606380" y="3859830"/>
            <a:ext cx="3340504" cy="2305475"/>
          </a:xfrm>
          <a:prstGeom prst="rect">
            <a:avLst/>
          </a:prstGeom>
        </p:spPr>
      </p:pic>
      <p:sp>
        <p:nvSpPr>
          <p:cNvPr id="5" name="TextBox 4">
            <a:extLst>
              <a:ext uri="{FF2B5EF4-FFF2-40B4-BE49-F238E27FC236}">
                <a16:creationId xmlns:a16="http://schemas.microsoft.com/office/drawing/2014/main" id="{2C74DE56-41DE-7E3D-6D2C-8F712207CE7F}"/>
              </a:ext>
            </a:extLst>
          </p:cNvPr>
          <p:cNvSpPr txBox="1"/>
          <p:nvPr/>
        </p:nvSpPr>
        <p:spPr>
          <a:xfrm>
            <a:off x="914202" y="6148244"/>
            <a:ext cx="2491030" cy="461665"/>
          </a:xfrm>
          <a:prstGeom prst="rect">
            <a:avLst/>
          </a:prstGeom>
          <a:noFill/>
        </p:spPr>
        <p:txBody>
          <a:bodyPr wrap="square">
            <a:spAutoFit/>
          </a:bodyPr>
          <a:lstStyle/>
          <a:p>
            <a:pPr algn="just" eaLnBrk="1" latinLnBrk="0"/>
            <a:r>
              <a:rPr lang="en-US" sz="2400" dirty="0">
                <a:highlight>
                  <a:srgbClr val="FFFF00"/>
                </a:highlight>
                <a:latin typeface="Arial" panose="020B0604020202020204" pitchFamily="34" charset="0"/>
                <a:cs typeface="Arial" panose="020B0604020202020204" pitchFamily="34" charset="0"/>
              </a:rPr>
              <a:t>L(y) = k (y – m)</a:t>
            </a:r>
            <a:r>
              <a:rPr lang="en-US" sz="2400" baseline="30000" dirty="0">
                <a:highlight>
                  <a:srgbClr val="FFFF00"/>
                </a:highlight>
                <a:latin typeface="Arial" panose="020B0604020202020204" pitchFamily="34" charset="0"/>
                <a:cs typeface="Arial" panose="020B0604020202020204" pitchFamily="34" charset="0"/>
              </a:rPr>
              <a:t>2</a:t>
            </a:r>
            <a:endParaRPr lang="en-US" sz="2400" dirty="0">
              <a:highlight>
                <a:srgbClr val="FFFF00"/>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EA2D9D9-4973-2948-F7AC-3F5C60469DEC}"/>
              </a:ext>
            </a:extLst>
          </p:cNvPr>
          <p:cNvSpPr txBox="1"/>
          <p:nvPr/>
        </p:nvSpPr>
        <p:spPr>
          <a:xfrm>
            <a:off x="5349752" y="6103977"/>
            <a:ext cx="1474261" cy="461665"/>
          </a:xfrm>
          <a:prstGeom prst="rect">
            <a:avLst/>
          </a:prstGeom>
          <a:noFill/>
        </p:spPr>
        <p:txBody>
          <a:bodyPr wrap="square">
            <a:spAutoFit/>
          </a:bodyPr>
          <a:lstStyle/>
          <a:p>
            <a:pPr algn="just" eaLnBrk="1" latinLnBrk="0"/>
            <a:r>
              <a:rPr lang="en-US" sz="2400" dirty="0">
                <a:highlight>
                  <a:srgbClr val="FFFF00"/>
                </a:highlight>
                <a:latin typeface="Arial" panose="020B0604020202020204" pitchFamily="34" charset="0"/>
                <a:cs typeface="Arial" panose="020B0604020202020204" pitchFamily="34" charset="0"/>
              </a:rPr>
              <a:t>L(y) = ky</a:t>
            </a:r>
            <a:r>
              <a:rPr lang="en-US" sz="2400" baseline="30000" dirty="0">
                <a:highlight>
                  <a:srgbClr val="FFFF00"/>
                </a:highlight>
                <a:latin typeface="Arial" panose="020B0604020202020204" pitchFamily="34" charset="0"/>
                <a:cs typeface="Arial" panose="020B0604020202020204" pitchFamily="34" charset="0"/>
              </a:rPr>
              <a:t>2</a:t>
            </a:r>
          </a:p>
        </p:txBody>
      </p:sp>
      <p:sp>
        <p:nvSpPr>
          <p:cNvPr id="15" name="TextBox 14">
            <a:extLst>
              <a:ext uri="{FF2B5EF4-FFF2-40B4-BE49-F238E27FC236}">
                <a16:creationId xmlns:a16="http://schemas.microsoft.com/office/drawing/2014/main" id="{D44F98F0-549F-AAEE-FB26-09D9DBCD1557}"/>
              </a:ext>
            </a:extLst>
          </p:cNvPr>
          <p:cNvSpPr txBox="1"/>
          <p:nvPr/>
        </p:nvSpPr>
        <p:spPr>
          <a:xfrm>
            <a:off x="9198034" y="6185355"/>
            <a:ext cx="2039888" cy="461665"/>
          </a:xfrm>
          <a:prstGeom prst="rect">
            <a:avLst/>
          </a:prstGeom>
          <a:noFill/>
        </p:spPr>
        <p:txBody>
          <a:bodyPr wrap="square">
            <a:spAutoFit/>
          </a:bodyPr>
          <a:lstStyle/>
          <a:p>
            <a:pPr algn="just" eaLnBrk="1" latinLnBrk="0"/>
            <a:r>
              <a:rPr lang="en-US" sz="2400" dirty="0">
                <a:highlight>
                  <a:srgbClr val="FFFF00"/>
                </a:highlight>
                <a:latin typeface="Arial" panose="020B0604020202020204" pitchFamily="34" charset="0"/>
                <a:cs typeface="Arial" panose="020B0604020202020204" pitchFamily="34" charset="0"/>
              </a:rPr>
              <a:t>L(y) = k (1/y</a:t>
            </a:r>
            <a:r>
              <a:rPr lang="en-US" sz="2400" baseline="30000" dirty="0">
                <a:highlight>
                  <a:srgbClr val="FFFF00"/>
                </a:highlight>
                <a:latin typeface="Arial" panose="020B0604020202020204" pitchFamily="34" charset="0"/>
                <a:cs typeface="Arial" panose="020B0604020202020204" pitchFamily="34" charset="0"/>
              </a:rPr>
              <a:t>2</a:t>
            </a:r>
            <a:r>
              <a:rPr lang="en-US" sz="2400" dirty="0">
                <a:highlight>
                  <a:srgbClr val="FFFF00"/>
                </a:highligh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88079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Quality Evaluations</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48</a:t>
            </a:fld>
            <a:endParaRPr lang="en-US" altLang="ko-K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5636846" y="764704"/>
                <a:ext cx="5942655" cy="5616624"/>
              </a:xfrm>
            </p:spPr>
            <p:txBody>
              <a:bodyPr/>
              <a:lstStyle/>
              <a:p>
                <a:pPr marL="0" indent="0" algn="just" eaLnBrk="1" latinLnBrk="0">
                  <a:buNone/>
                </a:pPr>
                <a:r>
                  <a:rPr lang="en-US" sz="2400" b="1" dirty="0">
                    <a:latin typeface="Arial" panose="020B0604020202020204" pitchFamily="34" charset="0"/>
                    <a:cs typeface="Arial" panose="020B0604020202020204" pitchFamily="34" charset="0"/>
                  </a:rPr>
                  <a:t>Smaller – the – better loss function</a:t>
                </a:r>
              </a:p>
              <a:p>
                <a:pPr algn="just" eaLnBrk="1" latinLnBrk="0"/>
                <a:r>
                  <a:rPr lang="en-US" sz="2400" dirty="0">
                    <a:latin typeface="Arial" panose="020B0604020202020204" pitchFamily="34" charset="0"/>
                    <a:cs typeface="Arial" panose="020B0604020202020204" pitchFamily="34" charset="0"/>
                  </a:rPr>
                  <a:t>No loss if the quality characteristics is below the upper limit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dirty="0">
                  <a:latin typeface="Arial" panose="020B0604020202020204" pitchFamily="34" charset="0"/>
                  <a:cs typeface="Arial" panose="020B0604020202020204" pitchFamily="34" charset="0"/>
                </a:endParaRPr>
              </a:p>
              <a:p>
                <a:pPr algn="just" eaLnBrk="1" latinLnBrk="0"/>
                <a:r>
                  <a:rPr lang="en-US" sz="2400" dirty="0">
                    <a:latin typeface="Arial" panose="020B0604020202020204" pitchFamily="34" charset="0"/>
                    <a:cs typeface="Arial" panose="020B0604020202020204" pitchFamily="34" charset="0"/>
                  </a:rPr>
                  <a:t>Loss is A</a:t>
                </a:r>
                <a:r>
                  <a:rPr lang="en-US" sz="2400" baseline="-25000" dirty="0">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if the quality characteristics is above upper limit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dirty="0">
                  <a:latin typeface="Arial" panose="020B0604020202020204" pitchFamily="34" charset="0"/>
                  <a:cs typeface="Arial" panose="020B0604020202020204" pitchFamily="34" charset="0"/>
                </a:endParaRPr>
              </a:p>
              <a:p>
                <a:pPr algn="just" eaLnBrk="1" latinLnBrk="0"/>
                <a:r>
                  <a:rPr lang="en-US" sz="2400" dirty="0">
                    <a:highlight>
                      <a:srgbClr val="FFFF00"/>
                    </a:highlight>
                    <a:latin typeface="Arial" panose="020B0604020202020204" pitchFamily="34" charset="0"/>
                    <a:cs typeface="Arial" panose="020B0604020202020204" pitchFamily="34" charset="0"/>
                  </a:rPr>
                  <a:t>L(y) = ky</a:t>
                </a:r>
                <a:r>
                  <a:rPr lang="en-US" sz="2400" baseline="30000" dirty="0">
                    <a:highlight>
                      <a:srgbClr val="FFFF00"/>
                    </a:highlight>
                    <a:latin typeface="Arial" panose="020B0604020202020204" pitchFamily="34" charset="0"/>
                    <a:cs typeface="Arial" panose="020B0604020202020204" pitchFamily="34" charset="0"/>
                  </a:rPr>
                  <a:t>2</a:t>
                </a:r>
              </a:p>
              <a:p>
                <a:pPr algn="just" eaLnBrk="1" latinLnBrk="0"/>
                <a:endParaRPr lang="en-US" sz="1800" dirty="0">
                  <a:highlight>
                    <a:srgbClr val="FFFF00"/>
                  </a:highlight>
                  <a:latin typeface="Arial" panose="020B0604020202020204" pitchFamily="34" charset="0"/>
                  <a:cs typeface="Arial" panose="020B0604020202020204" pitchFamily="34" charset="0"/>
                </a:endParaRPr>
              </a:p>
              <a:p>
                <a:pPr marL="0" indent="0" algn="just" eaLnBrk="1" latinLnBrk="0">
                  <a:buNone/>
                </a:pPr>
                <a:r>
                  <a:rPr lang="en-US" sz="2400" b="1" dirty="0">
                    <a:latin typeface="Arial" panose="020B0604020202020204" pitchFamily="34" charset="0"/>
                    <a:cs typeface="Arial" panose="020B0604020202020204" pitchFamily="34" charset="0"/>
                  </a:rPr>
                  <a:t>Larger – the – better loss function</a:t>
                </a:r>
              </a:p>
              <a:p>
                <a:pPr algn="just" eaLnBrk="1" latinLnBrk="0"/>
                <a:r>
                  <a:rPr lang="en-US" sz="2400" dirty="0">
                    <a:latin typeface="Arial" panose="020B0604020202020204" pitchFamily="34" charset="0"/>
                    <a:cs typeface="Arial" panose="020B0604020202020204" pitchFamily="34" charset="0"/>
                  </a:rPr>
                  <a:t>No loss if the quality characteristics is above the lower limit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dirty="0">
                  <a:latin typeface="Arial" panose="020B0604020202020204" pitchFamily="34" charset="0"/>
                  <a:cs typeface="Arial" panose="020B0604020202020204" pitchFamily="34" charset="0"/>
                </a:endParaRPr>
              </a:p>
              <a:p>
                <a:pPr algn="just" eaLnBrk="1" latinLnBrk="0"/>
                <a:r>
                  <a:rPr lang="en-US" sz="2400" dirty="0">
                    <a:latin typeface="Arial" panose="020B0604020202020204" pitchFamily="34" charset="0"/>
                    <a:cs typeface="Arial" panose="020B0604020202020204" pitchFamily="34" charset="0"/>
                  </a:rPr>
                  <a:t>Loss is A</a:t>
                </a:r>
                <a:r>
                  <a:rPr lang="en-US" sz="2400" baseline="-25000" dirty="0">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if the quality characteristics is below lower limit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dirty="0">
                  <a:latin typeface="Arial" panose="020B0604020202020204" pitchFamily="34" charset="0"/>
                  <a:cs typeface="Arial" panose="020B0604020202020204" pitchFamily="34" charset="0"/>
                </a:endParaRPr>
              </a:p>
              <a:p>
                <a:pPr algn="just" eaLnBrk="1" latinLnBrk="0"/>
                <a:r>
                  <a:rPr lang="en-US" sz="2400" dirty="0">
                    <a:highlight>
                      <a:srgbClr val="FFFF00"/>
                    </a:highlight>
                    <a:latin typeface="Arial" panose="020B0604020202020204" pitchFamily="34" charset="0"/>
                    <a:cs typeface="Arial" panose="020B0604020202020204" pitchFamily="34" charset="0"/>
                  </a:rPr>
                  <a:t>L(y) = k (1/y</a:t>
                </a:r>
                <a:r>
                  <a:rPr lang="en-US" sz="2400" baseline="30000" dirty="0">
                    <a:highlight>
                      <a:srgbClr val="FFFF00"/>
                    </a:highlight>
                    <a:latin typeface="Arial" panose="020B0604020202020204" pitchFamily="34" charset="0"/>
                    <a:cs typeface="Arial" panose="020B0604020202020204" pitchFamily="34" charset="0"/>
                  </a:rPr>
                  <a:t>2</a:t>
                </a:r>
                <a:r>
                  <a:rPr lang="en-US" sz="2400" dirty="0">
                    <a:highlight>
                      <a:srgbClr val="FFFF00"/>
                    </a:highlight>
                    <a:latin typeface="Arial" panose="020B0604020202020204" pitchFamily="34" charset="0"/>
                    <a:cs typeface="Arial" panose="020B0604020202020204" pitchFamily="34" charset="0"/>
                  </a:rPr>
                  <a:t>)</a:t>
                </a: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5636846" y="764704"/>
                <a:ext cx="5942655" cy="5616624"/>
              </a:xfrm>
              <a:blipFill>
                <a:blip r:embed="rId3"/>
                <a:stretch>
                  <a:fillRect l="-1641" t="-759" r="-1538"/>
                </a:stretch>
              </a:blipFill>
            </p:spPr>
            <p:txBody>
              <a:bodyPr/>
              <a:lstStyle/>
              <a:p>
                <a:r>
                  <a:rPr lang="en-IN">
                    <a:noFill/>
                  </a:rPr>
                  <a:t> </a:t>
                </a:r>
              </a:p>
            </p:txBody>
          </p:sp>
        </mc:Fallback>
      </mc:AlternateContent>
      <p:sp>
        <p:nvSpPr>
          <p:cNvPr id="7" name="Rectangle 6"/>
          <p:cNvSpPr/>
          <p:nvPr/>
        </p:nvSpPr>
        <p:spPr>
          <a:xfrm>
            <a:off x="6420036" y="6289823"/>
            <a:ext cx="5369868" cy="307777"/>
          </a:xfrm>
          <a:prstGeom prst="rect">
            <a:avLst/>
          </a:prstGeom>
        </p:spPr>
        <p:txBody>
          <a:bodyPr wrap="none">
            <a:spAutoFit/>
          </a:bodyPr>
          <a:lstStyle/>
          <a:p>
            <a:r>
              <a:rPr lang="en-IN" dirty="0"/>
              <a:t>https://brharnetc.edu.in/br/wp-content/uploads/2018/11/11.pdf</a:t>
            </a:r>
          </a:p>
        </p:txBody>
      </p:sp>
      <p:pic>
        <p:nvPicPr>
          <p:cNvPr id="3" name="Picture 2">
            <a:extLst>
              <a:ext uri="{FF2B5EF4-FFF2-40B4-BE49-F238E27FC236}">
                <a16:creationId xmlns:a16="http://schemas.microsoft.com/office/drawing/2014/main" id="{A9B9D186-2E00-EB36-C2AC-988DA85822FD}"/>
              </a:ext>
            </a:extLst>
          </p:cNvPr>
          <p:cNvPicPr>
            <a:picLocks noChangeAspect="1"/>
          </p:cNvPicPr>
          <p:nvPr/>
        </p:nvPicPr>
        <p:blipFill>
          <a:blip r:embed="rId4"/>
          <a:stretch>
            <a:fillRect/>
          </a:stretch>
        </p:blipFill>
        <p:spPr>
          <a:xfrm>
            <a:off x="1021421" y="4046665"/>
            <a:ext cx="3340504" cy="2305475"/>
          </a:xfrm>
          <a:prstGeom prst="rect">
            <a:avLst/>
          </a:prstGeom>
        </p:spPr>
      </p:pic>
      <p:pic>
        <p:nvPicPr>
          <p:cNvPr id="10" name="Picture 9">
            <a:extLst>
              <a:ext uri="{FF2B5EF4-FFF2-40B4-BE49-F238E27FC236}">
                <a16:creationId xmlns:a16="http://schemas.microsoft.com/office/drawing/2014/main" id="{26EDE3C6-C258-1F6E-8545-9A6965CF3C07}"/>
              </a:ext>
            </a:extLst>
          </p:cNvPr>
          <p:cNvPicPr>
            <a:picLocks noChangeAspect="1"/>
          </p:cNvPicPr>
          <p:nvPr/>
        </p:nvPicPr>
        <p:blipFill>
          <a:blip r:embed="rId5"/>
          <a:stretch>
            <a:fillRect/>
          </a:stretch>
        </p:blipFill>
        <p:spPr>
          <a:xfrm>
            <a:off x="767408" y="1016657"/>
            <a:ext cx="3848282" cy="2556359"/>
          </a:xfrm>
          <a:prstGeom prst="rect">
            <a:avLst/>
          </a:prstGeom>
        </p:spPr>
      </p:pic>
    </p:spTree>
    <p:extLst>
      <p:ext uri="{BB962C8B-B14F-4D97-AF65-F5344CB8AC3E}">
        <p14:creationId xmlns:p14="http://schemas.microsoft.com/office/powerpoint/2010/main" val="775751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Tolerance Design and Tolerancing</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49</a:t>
            </a:fld>
            <a:endParaRPr lang="en-US" altLang="ko-KR"/>
          </a:p>
        </p:txBody>
      </p:sp>
      <p:pic>
        <p:nvPicPr>
          <p:cNvPr id="7" name="Picture 6"/>
          <p:cNvPicPr>
            <a:picLocks noChangeAspect="1"/>
          </p:cNvPicPr>
          <p:nvPr/>
        </p:nvPicPr>
        <p:blipFill>
          <a:blip r:embed="rId3">
            <a:duotone>
              <a:schemeClr val="accent4">
                <a:shade val="45000"/>
                <a:satMod val="135000"/>
              </a:schemeClr>
              <a:prstClr val="white"/>
            </a:duotone>
          </a:blip>
          <a:stretch>
            <a:fillRect/>
          </a:stretch>
        </p:blipFill>
        <p:spPr>
          <a:xfrm>
            <a:off x="0" y="1196752"/>
            <a:ext cx="12183962" cy="4500500"/>
          </a:xfrm>
          <a:prstGeom prst="rect">
            <a:avLst/>
          </a:prstGeom>
        </p:spPr>
      </p:pic>
    </p:spTree>
    <p:extLst>
      <p:ext uri="{BB962C8B-B14F-4D97-AF65-F5344CB8AC3E}">
        <p14:creationId xmlns:p14="http://schemas.microsoft.com/office/powerpoint/2010/main" val="218740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606665" y="1304764"/>
            <a:ext cx="11357987" cy="4788532"/>
          </a:xfrm>
        </p:spPr>
        <p:txBody>
          <a:bodyPr/>
          <a:lstStyle/>
          <a:p>
            <a:pPr algn="just" eaLnBrk="1" latinLnBrk="0">
              <a:lnSpc>
                <a:spcPct val="150000"/>
              </a:lnSpc>
            </a:pPr>
            <a:r>
              <a:rPr lang="en-US" sz="2400" b="1" dirty="0">
                <a:latin typeface="Arial" panose="020B0604020202020204" pitchFamily="34" charset="0"/>
                <a:cs typeface="Arial" panose="020B0604020202020204" pitchFamily="34" charset="0"/>
              </a:rPr>
              <a:t>Genichi Taguchi </a:t>
            </a:r>
            <a:r>
              <a:rPr lang="en-US" sz="2400" dirty="0">
                <a:latin typeface="Arial" panose="020B0604020202020204" pitchFamily="34" charset="0"/>
                <a:cs typeface="Arial" panose="020B0604020202020204" pitchFamily="34" charset="0"/>
              </a:rPr>
              <a:t>Quotes:</a:t>
            </a:r>
          </a:p>
          <a:p>
            <a:pPr algn="just" eaLnBrk="1" latinLnBrk="0">
              <a:lnSpc>
                <a:spcPct val="150000"/>
              </a:lnSpc>
            </a:pPr>
            <a:endParaRPr lang="en-US" sz="2400" dirty="0">
              <a:latin typeface="Arial" panose="020B0604020202020204" pitchFamily="34" charset="0"/>
              <a:cs typeface="Arial" panose="020B0604020202020204" pitchFamily="34" charset="0"/>
            </a:endParaRPr>
          </a:p>
          <a:p>
            <a:pPr marL="0" indent="0" eaLnBrk="1" latinLnBrk="0">
              <a:lnSpc>
                <a:spcPct val="150000"/>
              </a:lnSpc>
              <a:buNone/>
            </a:pPr>
            <a:r>
              <a:rPr lang="en-US" sz="2200" b="1" dirty="0">
                <a:solidFill>
                  <a:srgbClr val="00B050"/>
                </a:solidFill>
                <a:latin typeface="Arial" panose="020B0604020202020204" pitchFamily="34" charset="0"/>
                <a:cs typeface="Arial" panose="020B0604020202020204" pitchFamily="34" charset="0"/>
              </a:rPr>
              <a:t>“Cost is more important than quality but quality is the best way to reduce cost.”</a:t>
            </a:r>
            <a:br>
              <a:rPr lang="en-US" sz="2200" b="1" dirty="0">
                <a:solidFill>
                  <a:srgbClr val="00B050"/>
                </a:solidFill>
                <a:latin typeface="Arial" panose="020B0604020202020204" pitchFamily="34" charset="0"/>
                <a:cs typeface="Arial" panose="020B0604020202020204" pitchFamily="34" charset="0"/>
              </a:rPr>
            </a:br>
            <a:r>
              <a:rPr lang="en-US" sz="2200" b="1" dirty="0">
                <a:solidFill>
                  <a:srgbClr val="00B050"/>
                </a:solidFill>
                <a:latin typeface="Arial" panose="020B0604020202020204" pitchFamily="34" charset="0"/>
                <a:cs typeface="Arial" panose="020B0604020202020204" pitchFamily="34" charset="0"/>
              </a:rPr>
              <a:t> </a:t>
            </a:r>
          </a:p>
          <a:p>
            <a:pPr marL="0" indent="0" eaLnBrk="1" latinLnBrk="0">
              <a:lnSpc>
                <a:spcPct val="150000"/>
              </a:lnSpc>
              <a:buNone/>
            </a:pPr>
            <a:r>
              <a:rPr lang="en-US" sz="2400" dirty="0">
                <a:latin typeface="Arial" panose="020B0604020202020204" pitchFamily="34" charset="0"/>
                <a:cs typeface="Arial" panose="020B0604020202020204" pitchFamily="34" charset="0"/>
              </a:rPr>
              <a:t>“A scientific or technical study always consists of the following three steps: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1. One decides the objective.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2. One considers the method.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3. One evaluates the method in relation to the objective.”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cs typeface="Arial" panose="020B0604020202020204" pitchFamily="34" charset="0"/>
            </a:endParaRPr>
          </a:p>
          <a:p>
            <a:pPr algn="just" eaLnBrk="1" latinLnBrk="0">
              <a:lnSpc>
                <a:spcPct val="150000"/>
              </a:lnSpc>
            </a:pPr>
            <a:endParaRPr lang="en-US" sz="24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508956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Tolerance Design and Tolerancing</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50</a:t>
            </a:fld>
            <a:endParaRPr lang="en-US" altLang="ko-KR"/>
          </a:p>
        </p:txBody>
      </p:sp>
      <p:pic>
        <p:nvPicPr>
          <p:cNvPr id="3" name="Picture 2"/>
          <p:cNvPicPr>
            <a:picLocks noChangeAspect="1"/>
          </p:cNvPicPr>
          <p:nvPr/>
        </p:nvPicPr>
        <p:blipFill>
          <a:blip r:embed="rId3">
            <a:duotone>
              <a:prstClr val="black"/>
              <a:schemeClr val="accent3">
                <a:tint val="45000"/>
                <a:satMod val="400000"/>
              </a:schemeClr>
            </a:duotone>
          </a:blip>
          <a:stretch>
            <a:fillRect/>
          </a:stretch>
        </p:blipFill>
        <p:spPr>
          <a:xfrm>
            <a:off x="-1" y="1196752"/>
            <a:ext cx="12147697" cy="3636404"/>
          </a:xfrm>
          <a:prstGeom prst="rect">
            <a:avLst/>
          </a:prstGeom>
        </p:spPr>
      </p:pic>
    </p:spTree>
    <p:extLst>
      <p:ext uri="{BB962C8B-B14F-4D97-AF65-F5344CB8AC3E}">
        <p14:creationId xmlns:p14="http://schemas.microsoft.com/office/powerpoint/2010/main" val="2983991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Tolerance Design and Tolerancing</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51</a:t>
            </a:fld>
            <a:endParaRPr lang="en-US" altLang="ko-KR"/>
          </a:p>
        </p:txBody>
      </p:sp>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a:off x="-1" y="1088740"/>
            <a:ext cx="12143349" cy="4212468"/>
          </a:xfrm>
          <a:prstGeom prst="rect">
            <a:avLst/>
          </a:prstGeom>
        </p:spPr>
      </p:pic>
    </p:spTree>
    <p:extLst>
      <p:ext uri="{BB962C8B-B14F-4D97-AF65-F5344CB8AC3E}">
        <p14:creationId xmlns:p14="http://schemas.microsoft.com/office/powerpoint/2010/main" val="647044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(Quality Loss Function)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52</a:t>
            </a:fld>
            <a:endParaRPr lang="en-US" altLang="ko-KR"/>
          </a:p>
        </p:txBody>
      </p:sp>
      <p:pic>
        <p:nvPicPr>
          <p:cNvPr id="3" name="Picture 2"/>
          <p:cNvPicPr>
            <a:picLocks noChangeAspect="1"/>
          </p:cNvPicPr>
          <p:nvPr/>
        </p:nvPicPr>
        <p:blipFill rotWithShape="1">
          <a:blip r:embed="rId3">
            <a:duotone>
              <a:prstClr val="black"/>
              <a:schemeClr val="accent3">
                <a:tint val="45000"/>
                <a:satMod val="400000"/>
              </a:schemeClr>
            </a:duotone>
          </a:blip>
          <a:srcRect l="3490"/>
          <a:stretch/>
        </p:blipFill>
        <p:spPr>
          <a:xfrm>
            <a:off x="232015" y="728700"/>
            <a:ext cx="11784632" cy="3086100"/>
          </a:xfrm>
          <a:prstGeom prst="rect">
            <a:avLst/>
          </a:prstGeom>
        </p:spPr>
      </p:pic>
    </p:spTree>
    <p:extLst>
      <p:ext uri="{BB962C8B-B14F-4D97-AF65-F5344CB8AC3E}">
        <p14:creationId xmlns:p14="http://schemas.microsoft.com/office/powerpoint/2010/main" val="2012603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(Quality Loss Function)</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53</a:t>
            </a:fld>
            <a:endParaRPr lang="en-US" altLang="ko-KR"/>
          </a:p>
        </p:txBody>
      </p:sp>
      <p:pic>
        <p:nvPicPr>
          <p:cNvPr id="5" name="Picture 4"/>
          <p:cNvPicPr>
            <a:picLocks noChangeAspect="1"/>
          </p:cNvPicPr>
          <p:nvPr/>
        </p:nvPicPr>
        <p:blipFill>
          <a:blip r:embed="rId3"/>
          <a:stretch>
            <a:fillRect/>
          </a:stretch>
        </p:blipFill>
        <p:spPr>
          <a:xfrm>
            <a:off x="1415480" y="781968"/>
            <a:ext cx="8784976" cy="5291996"/>
          </a:xfrm>
          <a:prstGeom prst="rect">
            <a:avLst/>
          </a:prstGeom>
        </p:spPr>
      </p:pic>
    </p:spTree>
    <p:extLst>
      <p:ext uri="{BB962C8B-B14F-4D97-AF65-F5344CB8AC3E}">
        <p14:creationId xmlns:p14="http://schemas.microsoft.com/office/powerpoint/2010/main" val="4286797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8-Steps in Taguchi Methodology</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54</a:t>
            </a:fld>
            <a:endParaRPr lang="en-US" altLang="ko-KR"/>
          </a:p>
        </p:txBody>
      </p:sp>
      <p:sp>
        <p:nvSpPr>
          <p:cNvPr id="8" name="Content Placeholder 2"/>
          <p:cNvSpPr>
            <a:spLocks noGrp="1"/>
          </p:cNvSpPr>
          <p:nvPr>
            <p:ph idx="1"/>
          </p:nvPr>
        </p:nvSpPr>
        <p:spPr>
          <a:xfrm>
            <a:off x="606702" y="764704"/>
            <a:ext cx="10972800" cy="5616624"/>
          </a:xfrm>
        </p:spPr>
        <p:txBody>
          <a:bodyPr/>
          <a:lstStyle/>
          <a:p>
            <a:pPr marL="0" indent="0" algn="just" eaLnBrk="1" latinLnBrk="0">
              <a:lnSpc>
                <a:spcPct val="200000"/>
              </a:lnSpc>
              <a:buNone/>
            </a:pPr>
            <a:endParaRPr lang="en-US" sz="2400" dirty="0">
              <a:latin typeface="Arial" panose="020B0604020202020204" pitchFamily="34" charset="0"/>
              <a:cs typeface="Arial" panose="020B0604020202020204" pitchFamily="34" charset="0"/>
            </a:endParaRPr>
          </a:p>
          <a:p>
            <a:pPr marL="0" indent="0" algn="just" eaLnBrk="1" latinLnBrk="0">
              <a:lnSpc>
                <a:spcPct val="200000"/>
              </a:lnSpc>
              <a:buNone/>
            </a:pP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299356" y="709192"/>
            <a:ext cx="11557284" cy="5632311"/>
          </a:xfrm>
          <a:prstGeom prst="rect">
            <a:avLst/>
          </a:prstGeom>
        </p:spPr>
        <p:txBody>
          <a:bodyPr wrap="square">
            <a:spAutoFit/>
          </a:bodyPr>
          <a:lstStyle/>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Choose control factors and their levels</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Identify uncontrollable (noise) factors and decide on how they will be simulated.</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Select the response variable(s) and determine the performance measures (mean, standard deviation, SNR, etc.)</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Setup the experimental layout (choose appropriate design array (s))</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Conduct the experiments and collect data</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Analyze the data (effects, ANOVA, regression)</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Choose optimal control factor levels and predict the performance measure at these levels</a:t>
            </a:r>
          </a:p>
          <a:p>
            <a:pPr marL="457200" indent="-457200">
              <a:lnSpc>
                <a:spcPct val="200000"/>
              </a:lnSpc>
              <a:buFont typeface="+mj-lt"/>
              <a:buAutoNum type="arabicPeriod"/>
            </a:pPr>
            <a:r>
              <a:rPr lang="en-US" sz="2000" dirty="0">
                <a:latin typeface="Arial" panose="020B0604020202020204" pitchFamily="34" charset="0"/>
                <a:cs typeface="Arial" panose="020B0604020202020204" pitchFamily="34" charset="0"/>
              </a:rPr>
              <a:t>Confirm the optimal levels by experimentation.</a:t>
            </a:r>
          </a:p>
        </p:txBody>
      </p:sp>
    </p:spTree>
    <p:extLst>
      <p:ext uri="{BB962C8B-B14F-4D97-AF65-F5344CB8AC3E}">
        <p14:creationId xmlns:p14="http://schemas.microsoft.com/office/powerpoint/2010/main" val="897125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dirty="0">
                <a:latin typeface="Arial" panose="020B0604020202020204" pitchFamily="34" charset="0"/>
                <a:cs typeface="Arial" panose="020B0604020202020204" pitchFamily="34" charset="0"/>
              </a:rPr>
              <a:t>Imagine we are setting up an experiment in a grinding machine in our machine shop. We want to find out what settings in the grinding machine can give us </a:t>
            </a:r>
            <a:r>
              <a:rPr lang="en-US" sz="2400" dirty="0">
                <a:highlight>
                  <a:srgbClr val="FFFF00"/>
                </a:highlight>
                <a:latin typeface="Arial" panose="020B0604020202020204" pitchFamily="34" charset="0"/>
                <a:cs typeface="Arial" panose="020B0604020202020204" pitchFamily="34" charset="0"/>
              </a:rPr>
              <a:t>maximum material removal efficiency</a:t>
            </a:r>
            <a:r>
              <a:rPr lang="en-US" sz="2400" dirty="0">
                <a:latin typeface="Arial" panose="020B0604020202020204" pitchFamily="34" charset="0"/>
                <a:cs typeface="Arial" panose="020B0604020202020204" pitchFamily="34" charset="0"/>
              </a:rPr>
              <a:t>, for a grinding wheel. We want to use </a:t>
            </a:r>
            <a:r>
              <a:rPr lang="en-US" sz="2400" b="1" dirty="0">
                <a:latin typeface="Arial" panose="020B0604020202020204" pitchFamily="34" charset="0"/>
                <a:cs typeface="Arial" panose="020B0604020202020204" pitchFamily="34" charset="0"/>
              </a:rPr>
              <a:t>Grinding ratio (GR) </a:t>
            </a:r>
            <a:r>
              <a:rPr lang="en-US" sz="2400" dirty="0">
                <a:latin typeface="Arial" panose="020B0604020202020204" pitchFamily="34" charset="0"/>
                <a:cs typeface="Arial" panose="020B0604020202020204" pitchFamily="34" charset="0"/>
              </a:rPr>
              <a:t>as the factor to be optimized. </a:t>
            </a:r>
          </a:p>
          <a:p>
            <a:pPr algn="just" latinLnBrk="0">
              <a:lnSpc>
                <a:spcPct val="150000"/>
              </a:lnSpc>
            </a:pPr>
            <a:r>
              <a:rPr lang="en-US" sz="2400" dirty="0">
                <a:latin typeface="Arial" panose="020B0604020202020204" pitchFamily="34" charset="0"/>
                <a:cs typeface="Arial" panose="020B0604020202020204" pitchFamily="34" charset="0"/>
              </a:rPr>
              <a:t>GR is given by the expression </a:t>
            </a:r>
            <a:r>
              <a:rPr lang="en-US" sz="2400" b="1" dirty="0">
                <a:latin typeface="Arial" panose="020B0604020202020204" pitchFamily="34" charset="0"/>
                <a:cs typeface="Arial" panose="020B0604020202020204" pitchFamily="34" charset="0"/>
              </a:rPr>
              <a:t>material removed divided by wheel wear in grams</a:t>
            </a:r>
            <a:r>
              <a:rPr lang="en-US" sz="24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55</a:t>
            </a:fld>
            <a:endParaRPr lang="en-US" altLang="ko-KR"/>
          </a:p>
        </p:txBody>
      </p:sp>
      <p:pic>
        <p:nvPicPr>
          <p:cNvPr id="3" name="Picture 2">
            <a:extLst>
              <a:ext uri="{FF2B5EF4-FFF2-40B4-BE49-F238E27FC236}">
                <a16:creationId xmlns:a16="http://schemas.microsoft.com/office/drawing/2014/main" id="{A32A2BA3-99FF-085C-7AD9-39F1E5A39A89}"/>
              </a:ext>
            </a:extLst>
          </p:cNvPr>
          <p:cNvPicPr>
            <a:picLocks noChangeAspect="1"/>
          </p:cNvPicPr>
          <p:nvPr/>
        </p:nvPicPr>
        <p:blipFill>
          <a:blip r:embed="rId2"/>
          <a:stretch>
            <a:fillRect/>
          </a:stretch>
        </p:blipFill>
        <p:spPr>
          <a:xfrm>
            <a:off x="3215680" y="4751388"/>
            <a:ext cx="2562225" cy="1790700"/>
          </a:xfrm>
          <a:prstGeom prst="rect">
            <a:avLst/>
          </a:prstGeom>
        </p:spPr>
      </p:pic>
      <p:pic>
        <p:nvPicPr>
          <p:cNvPr id="5" name="Picture 4">
            <a:extLst>
              <a:ext uri="{FF2B5EF4-FFF2-40B4-BE49-F238E27FC236}">
                <a16:creationId xmlns:a16="http://schemas.microsoft.com/office/drawing/2014/main" id="{36B7A2B8-B16E-9752-E11A-B1E901F3BAFC}"/>
              </a:ext>
            </a:extLst>
          </p:cNvPr>
          <p:cNvPicPr>
            <a:picLocks noChangeAspect="1"/>
          </p:cNvPicPr>
          <p:nvPr/>
        </p:nvPicPr>
        <p:blipFill>
          <a:blip r:embed="rId3"/>
          <a:stretch>
            <a:fillRect/>
          </a:stretch>
        </p:blipFill>
        <p:spPr>
          <a:xfrm>
            <a:off x="7284132" y="4806317"/>
            <a:ext cx="2619375" cy="1743075"/>
          </a:xfrm>
          <a:prstGeom prst="rect">
            <a:avLst/>
          </a:prstGeom>
        </p:spPr>
      </p:pic>
    </p:spTree>
    <p:extLst>
      <p:ext uri="{BB962C8B-B14F-4D97-AF65-F5344CB8AC3E}">
        <p14:creationId xmlns:p14="http://schemas.microsoft.com/office/powerpoint/2010/main" val="1732619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1: Problem definition: </a:t>
            </a:r>
            <a:r>
              <a:rPr lang="en-US" sz="2400" dirty="0">
                <a:latin typeface="Arial" panose="020B0604020202020204" pitchFamily="34" charset="0"/>
                <a:cs typeface="Arial" panose="020B0604020202020204" pitchFamily="34" charset="0"/>
              </a:rPr>
              <a:t>We want to maximize the GR by selecting suitable machine parameters for the given wheel formulation.</a:t>
            </a:r>
          </a:p>
          <a:p>
            <a:pPr algn="just" latinLnBrk="0">
              <a:lnSpc>
                <a:spcPct val="150000"/>
              </a:lnSpc>
            </a:pPr>
            <a:r>
              <a:rPr lang="en-US" sz="2400" b="1" dirty="0">
                <a:latin typeface="Arial" panose="020B0604020202020204" pitchFamily="34" charset="0"/>
                <a:cs typeface="Arial" panose="020B0604020202020204" pitchFamily="34" charset="0"/>
              </a:rPr>
              <a:t>Step 2: </a:t>
            </a:r>
            <a:r>
              <a:rPr lang="en-US" sz="2400" dirty="0">
                <a:latin typeface="Arial" panose="020B0604020202020204" pitchFamily="34" charset="0"/>
                <a:cs typeface="Arial" panose="020B0604020202020204" pitchFamily="34" charset="0"/>
              </a:rPr>
              <a:t>Identify the Noise factor-i.e. Factors not in our control but are liable to affect the measured output (GR). Let us assume that all wheels of the same formulation may not work at the same efficiency level due to slight variations in processing. Let us also assume that different persons will experiment differently. This will also affect the results, but not in our control.</a:t>
            </a:r>
          </a:p>
          <a:p>
            <a:pPr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56</a:t>
            </a:fld>
            <a:endParaRPr lang="en-US" altLang="ko-KR"/>
          </a:p>
        </p:txBody>
      </p:sp>
    </p:spTree>
    <p:extLst>
      <p:ext uri="{BB962C8B-B14F-4D97-AF65-F5344CB8AC3E}">
        <p14:creationId xmlns:p14="http://schemas.microsoft.com/office/powerpoint/2010/main" val="2717487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3: </a:t>
            </a:r>
            <a:r>
              <a:rPr lang="en-US" sz="2400" dirty="0">
                <a:latin typeface="Arial" panose="020B0604020202020204" pitchFamily="34" charset="0"/>
                <a:cs typeface="Arial" panose="020B0604020202020204" pitchFamily="34" charset="0"/>
              </a:rPr>
              <a:t> Plan the evaluation method to take care of the noise factor: </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To overcome the first noise factor, namely </a:t>
            </a:r>
            <a:r>
              <a:rPr lang="en-US" sz="2000" dirty="0">
                <a:solidFill>
                  <a:srgbClr val="FF0000"/>
                </a:solidFill>
                <a:latin typeface="Arial" panose="020B0604020202020204" pitchFamily="34" charset="0"/>
                <a:cs typeface="Arial" panose="020B0604020202020204" pitchFamily="34" charset="0"/>
              </a:rPr>
              <a:t>wheel inconsistency</a:t>
            </a:r>
            <a:r>
              <a:rPr lang="en-US" sz="2000" dirty="0">
                <a:latin typeface="Arial" panose="020B0604020202020204" pitchFamily="34" charset="0"/>
                <a:cs typeface="Arial" panose="020B0604020202020204" pitchFamily="34" charset="0"/>
              </a:rPr>
              <a:t>, we can arrange to test two wheels of the same category. </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To overcome the second noise factor, namely </a:t>
            </a:r>
            <a:r>
              <a:rPr lang="en-US" sz="2000" dirty="0">
                <a:solidFill>
                  <a:srgbClr val="FF0000"/>
                </a:solidFill>
                <a:latin typeface="Arial" panose="020B0604020202020204" pitchFamily="34" charset="0"/>
                <a:cs typeface="Arial" panose="020B0604020202020204" pitchFamily="34" charset="0"/>
              </a:rPr>
              <a:t>operator difference</a:t>
            </a:r>
            <a:r>
              <a:rPr lang="en-US" sz="2000" dirty="0">
                <a:latin typeface="Arial" panose="020B0604020202020204" pitchFamily="34" charset="0"/>
                <a:cs typeface="Arial" panose="020B0604020202020204" pitchFamily="34" charset="0"/>
              </a:rPr>
              <a:t>, we can plan to have the wheels evaluated by two different operators. </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The correct identification of noise factors and correct planning to capture these effects is the key to the success of this method. Thus in our case, for each selected machine settings, we have to get GR for 4 wheels of the same formulation (2 wheels by 1 operator and another 2 by the second operator). </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57</a:t>
            </a:fld>
            <a:endParaRPr lang="en-US" altLang="ko-KR" dirty="0"/>
          </a:p>
        </p:txBody>
      </p:sp>
    </p:spTree>
    <p:extLst>
      <p:ext uri="{BB962C8B-B14F-4D97-AF65-F5344CB8AC3E}">
        <p14:creationId xmlns:p14="http://schemas.microsoft.com/office/powerpoint/2010/main" val="2862997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4: </a:t>
                </a:r>
                <a:r>
                  <a:rPr lang="en-US" sz="2400" dirty="0">
                    <a:latin typeface="Arial" panose="020B0604020202020204" pitchFamily="34" charset="0"/>
                    <a:cs typeface="Arial" panose="020B0604020202020204" pitchFamily="34" charset="0"/>
                  </a:rPr>
                  <a:t> Identify the objective function: </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Taguchi suggests different formula for different needs like Maximizing, minimizing, normalizing etc. </a:t>
                </a:r>
                <a:r>
                  <a:rPr lang="en-US" sz="2000" dirty="0">
                    <a:highlight>
                      <a:srgbClr val="FFFF00"/>
                    </a:highlight>
                    <a:latin typeface="Arial" panose="020B0604020202020204" pitchFamily="34" charset="0"/>
                    <a:cs typeface="Arial" panose="020B0604020202020204" pitchFamily="34" charset="0"/>
                  </a:rPr>
                  <a:t>Our aim is to maximize GR</a:t>
                </a:r>
                <a:r>
                  <a:rPr lang="en-US" sz="2000" dirty="0">
                    <a:latin typeface="Arial" panose="020B0604020202020204" pitchFamily="34" charset="0"/>
                    <a:cs typeface="Arial" panose="020B0604020202020204" pitchFamily="34" charset="0"/>
                  </a:rPr>
                  <a:t>.</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So the formula for objective function ȵ is given as </a:t>
                </a:r>
              </a:p>
              <a:p>
                <a:pPr algn="just" latinLnBrk="0">
                  <a:lnSpc>
                    <a:spcPct val="150000"/>
                  </a:lnSpc>
                </a:pPr>
                <a:r>
                  <a:rPr lang="en-US" sz="2400" dirty="0">
                    <a:latin typeface="Times New Roman" panose="02020603050405020304" pitchFamily="18" charset="0"/>
                    <a:ea typeface="Verdana" panose="020B0604030504040204" pitchFamily="34" charset="0"/>
                    <a:cs typeface="Times New Roman" panose="02020603050405020304" pitchFamily="18" charset="0"/>
                  </a:rPr>
                  <a:t>ȵ = -10log10 (1/</a:t>
                </a:r>
                <a14:m>
                  <m:oMath xmlns:m="http://schemas.openxmlformats.org/officeDocument/2006/math">
                    <m:sSup>
                      <m:sSupPr>
                        <m:ctrlPr>
                          <a:rPr lang="en-US" sz="2400" i="1">
                            <a:latin typeface="Cambria Math" panose="02040503050406030204" pitchFamily="18" charset="0"/>
                            <a:ea typeface="Verdana" panose="020B0604030504040204" pitchFamily="34" charset="0"/>
                            <a:cs typeface="Times New Roman" panose="02020603050405020304" pitchFamily="18" charset="0"/>
                          </a:rPr>
                        </m:ctrlPr>
                      </m:sSupPr>
                      <m:e>
                        <m:r>
                          <a:rPr lang="en-US" sz="2400" i="1">
                            <a:latin typeface="Cambria Math" panose="02040503050406030204" pitchFamily="18" charset="0"/>
                            <a:ea typeface="Verdana" panose="020B0604030504040204" pitchFamily="34" charset="0"/>
                            <a:cs typeface="Times New Roman" panose="02020603050405020304" pitchFamily="18" charset="0"/>
                          </a:rPr>
                          <m:t>𝑦</m:t>
                        </m:r>
                      </m:e>
                      <m:sup>
                        <m:r>
                          <a:rPr lang="en-US" sz="2400" i="1">
                            <a:latin typeface="Cambria Math" panose="02040503050406030204" pitchFamily="18" charset="0"/>
                            <a:ea typeface="Verdana" panose="020B0604030504040204" pitchFamily="34" charset="0"/>
                            <a:cs typeface="Times New Roman" panose="02020603050405020304" pitchFamily="18" charset="0"/>
                          </a:rPr>
                          <m:t>2</m:t>
                        </m:r>
                      </m:sup>
                    </m:sSup>
                  </m:oMath>
                </a14:m>
                <a:r>
                  <a:rPr lang="en-US" sz="2400" dirty="0">
                    <a:latin typeface="Times New Roman" panose="02020603050405020304" pitchFamily="18" charset="0"/>
                    <a:ea typeface="Verdana" panose="020B0604030504040204" pitchFamily="34" charset="0"/>
                    <a:cs typeface="Times New Roman" panose="02020603050405020304" pitchFamily="18" charset="0"/>
                  </a:rPr>
                  <a:t>)</a:t>
                </a:r>
              </a:p>
              <a:p>
                <a:pPr algn="just" latinLnBrk="0">
                  <a:lnSpc>
                    <a:spcPct val="150000"/>
                  </a:lnSpc>
                </a:pPr>
                <a:r>
                  <a:rPr lang="en-US" sz="2400" dirty="0">
                    <a:latin typeface="Times New Roman" panose="02020603050405020304" pitchFamily="18" charset="0"/>
                    <a:ea typeface="Verdana" panose="020B0604030504040204" pitchFamily="34" charset="0"/>
                    <a:cs typeface="Times New Roman" panose="02020603050405020304" pitchFamily="18" charset="0"/>
                  </a:rPr>
                  <a:t>Where y is the measured output function to be optimized. So, in our case, y=Grinding ratio. </a:t>
                </a:r>
              </a:p>
              <a:p>
                <a:pPr algn="just" latinLnBrk="0">
                  <a:lnSpc>
                    <a:spcPct val="150000"/>
                  </a:lnSpc>
                </a:pPr>
                <a:endParaRPr lang="en-US" sz="2400" dirty="0">
                  <a:latin typeface="Arial" panose="020B0604020202020204" pitchFamily="34" charset="0"/>
                  <a:cs typeface="Arial" panose="020B0604020202020204" pitchFamily="34"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blipFill>
                <a:blip r:embed="rId2"/>
                <a:stretch>
                  <a:fillRect l="-833" r="-833"/>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58</a:t>
            </a:fld>
            <a:endParaRPr lang="en-US" altLang="ko-KR" dirty="0"/>
          </a:p>
        </p:txBody>
      </p:sp>
      <p:pic>
        <p:nvPicPr>
          <p:cNvPr id="3" name="Picture 2">
            <a:extLst>
              <a:ext uri="{FF2B5EF4-FFF2-40B4-BE49-F238E27FC236}">
                <a16:creationId xmlns:a16="http://schemas.microsoft.com/office/drawing/2014/main" id="{97401D13-411A-2227-DFE0-F68D75024D1C}"/>
              </a:ext>
            </a:extLst>
          </p:cNvPr>
          <p:cNvPicPr>
            <a:picLocks noChangeAspect="1"/>
          </p:cNvPicPr>
          <p:nvPr/>
        </p:nvPicPr>
        <p:blipFill rotWithShape="1">
          <a:blip r:embed="rId3"/>
          <a:srcRect l="29615" t="38046" r="32013" b="43267"/>
          <a:stretch/>
        </p:blipFill>
        <p:spPr>
          <a:xfrm>
            <a:off x="7248128" y="5254005"/>
            <a:ext cx="3456384" cy="1080121"/>
          </a:xfrm>
          <a:prstGeom prst="rect">
            <a:avLst/>
          </a:prstGeom>
        </p:spPr>
      </p:pic>
    </p:spTree>
    <p:extLst>
      <p:ext uri="{BB962C8B-B14F-4D97-AF65-F5344CB8AC3E}">
        <p14:creationId xmlns:p14="http://schemas.microsoft.com/office/powerpoint/2010/main" val="2210100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5: </a:t>
            </a:r>
            <a:r>
              <a:rPr lang="en-US" sz="2400" dirty="0">
                <a:latin typeface="Arial" panose="020B0604020202020204" pitchFamily="34" charset="0"/>
                <a:cs typeface="Arial" panose="020B0604020202020204" pitchFamily="34" charset="0"/>
              </a:rPr>
              <a:t> Identify control factors and their levels: </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A control factor is one which has an effect on the output  (Our case G.R) and which is controllable by us. A level indicates a setting.</a:t>
            </a:r>
          </a:p>
          <a:p>
            <a:pPr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59</a:t>
            </a:fld>
            <a:endParaRPr lang="en-US" altLang="ko-KR" dirty="0"/>
          </a:p>
        </p:txBody>
      </p:sp>
      <p:graphicFrame>
        <p:nvGraphicFramePr>
          <p:cNvPr id="5" name="Table 4"/>
          <p:cNvGraphicFramePr>
            <a:graphicFrameLocks noGrp="1"/>
          </p:cNvGraphicFramePr>
          <p:nvPr/>
        </p:nvGraphicFramePr>
        <p:xfrm>
          <a:off x="1703512" y="3645024"/>
          <a:ext cx="8157079" cy="1944216"/>
        </p:xfrm>
        <a:graphic>
          <a:graphicData uri="http://schemas.openxmlformats.org/drawingml/2006/table">
            <a:tbl>
              <a:tblPr firstRow="1" firstCol="1" bandRow="1">
                <a:tableStyleId>{08FB837D-C827-4EFA-A057-4D05807E0F7C}</a:tableStyleId>
              </a:tblPr>
              <a:tblGrid>
                <a:gridCol w="1183718">
                  <a:extLst>
                    <a:ext uri="{9D8B030D-6E8A-4147-A177-3AD203B41FA5}">
                      <a16:colId xmlns:a16="http://schemas.microsoft.com/office/drawing/2014/main" val="20000"/>
                    </a:ext>
                  </a:extLst>
                </a:gridCol>
                <a:gridCol w="2454100">
                  <a:extLst>
                    <a:ext uri="{9D8B030D-6E8A-4147-A177-3AD203B41FA5}">
                      <a16:colId xmlns:a16="http://schemas.microsoft.com/office/drawing/2014/main" val="20001"/>
                    </a:ext>
                  </a:extLst>
                </a:gridCol>
                <a:gridCol w="2179307">
                  <a:extLst>
                    <a:ext uri="{9D8B030D-6E8A-4147-A177-3AD203B41FA5}">
                      <a16:colId xmlns:a16="http://schemas.microsoft.com/office/drawing/2014/main" val="20002"/>
                    </a:ext>
                  </a:extLst>
                </a:gridCol>
                <a:gridCol w="2339954">
                  <a:extLst>
                    <a:ext uri="{9D8B030D-6E8A-4147-A177-3AD203B41FA5}">
                      <a16:colId xmlns:a16="http://schemas.microsoft.com/office/drawing/2014/main" val="20003"/>
                    </a:ext>
                  </a:extLst>
                </a:gridCol>
              </a:tblGrid>
              <a:tr h="674379">
                <a:tc>
                  <a:txBody>
                    <a:bodyPr/>
                    <a:lstStyle/>
                    <a:p>
                      <a:pPr marL="46990" marR="304165" algn="r">
                        <a:lnSpc>
                          <a:spcPts val="1775"/>
                        </a:lnSpc>
                        <a:spcBef>
                          <a:spcPts val="0"/>
                        </a:spcBef>
                        <a:spcAft>
                          <a:spcPts val="0"/>
                        </a:spcAft>
                      </a:pPr>
                      <a:r>
                        <a:rPr lang="en-US" sz="2400" spc="70" dirty="0">
                          <a:effectLst/>
                        </a:rPr>
                        <a:t>Item</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spc="50" dirty="0">
                          <a:effectLst/>
                        </a:rPr>
                        <a:t>Control Factor</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spc="50" dirty="0">
                          <a:effectLst/>
                        </a:rPr>
                        <a:t>Level 1</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1645" marR="0" lvl="0" indent="0" algn="ctr" defTabSz="829452" rtl="0" eaLnBrk="1" fontAlgn="auto" latinLnBrk="1" hangingPunct="1">
                        <a:lnSpc>
                          <a:spcPts val="895"/>
                        </a:lnSpc>
                        <a:spcBef>
                          <a:spcPts val="360"/>
                        </a:spcBef>
                        <a:spcAft>
                          <a:spcPts val="0"/>
                        </a:spcAft>
                        <a:buClrTx/>
                        <a:buSzTx/>
                        <a:buFontTx/>
                        <a:buNone/>
                        <a:tabLst/>
                        <a:defRPr/>
                      </a:pPr>
                      <a:endParaRPr lang="en-US" sz="2400" spc="50" dirty="0">
                        <a:effectLst/>
                      </a:endParaRPr>
                    </a:p>
                    <a:p>
                      <a:pPr marL="461645" marR="0" lvl="0" indent="0" algn="ctr" defTabSz="829452" rtl="0" eaLnBrk="1" fontAlgn="auto" latinLnBrk="1" hangingPunct="1">
                        <a:lnSpc>
                          <a:spcPts val="895"/>
                        </a:lnSpc>
                        <a:spcBef>
                          <a:spcPts val="360"/>
                        </a:spcBef>
                        <a:spcAft>
                          <a:spcPts val="0"/>
                        </a:spcAft>
                        <a:buClrTx/>
                        <a:buSzTx/>
                        <a:buFontTx/>
                        <a:buNone/>
                        <a:tabLst/>
                        <a:defRPr/>
                      </a:pPr>
                      <a:endParaRPr lang="en-US" sz="2400" spc="50" dirty="0">
                        <a:effectLst/>
                      </a:endParaRPr>
                    </a:p>
                    <a:p>
                      <a:pPr marL="461645" marR="0" lvl="0" indent="0" algn="ctr" defTabSz="829452" rtl="0" eaLnBrk="1" fontAlgn="auto" latinLnBrk="1" hangingPunct="1">
                        <a:lnSpc>
                          <a:spcPts val="895"/>
                        </a:lnSpc>
                        <a:spcBef>
                          <a:spcPts val="360"/>
                        </a:spcBef>
                        <a:spcAft>
                          <a:spcPts val="0"/>
                        </a:spcAft>
                        <a:buClrTx/>
                        <a:buSzTx/>
                        <a:buFontTx/>
                        <a:buNone/>
                        <a:tabLst/>
                        <a:defRPr/>
                      </a:pPr>
                      <a:r>
                        <a:rPr lang="en-US" sz="2400" spc="50" dirty="0">
                          <a:effectLst/>
                        </a:rPr>
                        <a:t>Level 2</a:t>
                      </a:r>
                      <a:endParaRPr lang="en-US" sz="2400" dirty="0">
                        <a:effectLst/>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0000"/>
                  </a:ext>
                </a:extLst>
              </a:tr>
              <a:tr h="384516">
                <a:tc>
                  <a:txBody>
                    <a:bodyPr/>
                    <a:lstStyle/>
                    <a:p>
                      <a:pPr marL="46990" marR="304165" algn="r">
                        <a:lnSpc>
                          <a:spcPts val="1775"/>
                        </a:lnSpc>
                        <a:spcBef>
                          <a:spcPts val="0"/>
                        </a:spcBef>
                        <a:spcAft>
                          <a:spcPts val="0"/>
                        </a:spcAft>
                      </a:pPr>
                      <a:r>
                        <a:rPr lang="en-US" sz="2400">
                          <a:effectLst/>
                        </a:rPr>
                        <a:t>A</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dirty="0">
                          <a:effectLst/>
                        </a:rPr>
                        <a:t>Spindle speed</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dirty="0">
                          <a:effectLst/>
                        </a:rPr>
                        <a:t>33 </a:t>
                      </a:r>
                      <a:r>
                        <a:rPr lang="en-US" sz="2400" dirty="0" err="1">
                          <a:effectLst/>
                        </a:rPr>
                        <a:t>mps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1645" marR="0" algn="ctr">
                        <a:lnSpc>
                          <a:spcPts val="1775"/>
                        </a:lnSpc>
                        <a:spcBef>
                          <a:spcPts val="0"/>
                        </a:spcBef>
                        <a:spcAft>
                          <a:spcPts val="0"/>
                        </a:spcAft>
                      </a:pPr>
                      <a:r>
                        <a:rPr lang="en-US" sz="2400" dirty="0">
                          <a:effectLst/>
                        </a:rPr>
                        <a:t>45 </a:t>
                      </a:r>
                      <a:r>
                        <a:rPr lang="en-US" sz="2400" dirty="0" err="1">
                          <a:effectLst/>
                        </a:rPr>
                        <a:t>mps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493410">
                <a:tc>
                  <a:txBody>
                    <a:bodyPr/>
                    <a:lstStyle/>
                    <a:p>
                      <a:pPr marL="46990" marR="304165" algn="r">
                        <a:lnSpc>
                          <a:spcPts val="1775"/>
                        </a:lnSpc>
                        <a:spcBef>
                          <a:spcPts val="0"/>
                        </a:spcBef>
                        <a:spcAft>
                          <a:spcPts val="0"/>
                        </a:spcAft>
                      </a:pPr>
                      <a:r>
                        <a:rPr lang="en-US" sz="2400">
                          <a:effectLst/>
                        </a:rPr>
                        <a:t>B</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dirty="0">
                          <a:effectLst/>
                        </a:rPr>
                        <a:t>Feed rate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dirty="0">
                          <a:effectLst/>
                        </a:rPr>
                        <a:t>2.5mm/rev</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06070" algn="ctr">
                        <a:lnSpc>
                          <a:spcPts val="1775"/>
                        </a:lnSpc>
                        <a:spcBef>
                          <a:spcPts val="0"/>
                        </a:spcBef>
                        <a:spcAft>
                          <a:spcPts val="0"/>
                        </a:spcAft>
                      </a:pPr>
                      <a:r>
                        <a:rPr lang="en-US" sz="2400" dirty="0">
                          <a:effectLst/>
                        </a:rPr>
                        <a:t>5.0 mm / rev</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391911">
                <a:tc>
                  <a:txBody>
                    <a:bodyPr/>
                    <a:lstStyle/>
                    <a:p>
                      <a:pPr marL="46990" marR="304165" algn="r">
                        <a:lnSpc>
                          <a:spcPts val="1775"/>
                        </a:lnSpc>
                        <a:spcBef>
                          <a:spcPts val="0"/>
                        </a:spcBef>
                        <a:spcAft>
                          <a:spcPts val="0"/>
                        </a:spcAft>
                      </a:pPr>
                      <a:r>
                        <a:rPr lang="en-US" sz="2400">
                          <a:effectLst/>
                        </a:rPr>
                        <a:t>C</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dirty="0">
                          <a:effectLst/>
                        </a:rPr>
                        <a:t>Depth of cut</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2400" dirty="0">
                          <a:effectLst/>
                        </a:rPr>
                        <a:t>0.5mm</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1645" marR="0" algn="ctr">
                        <a:lnSpc>
                          <a:spcPts val="1775"/>
                        </a:lnSpc>
                        <a:spcBef>
                          <a:spcPts val="0"/>
                        </a:spcBef>
                        <a:spcAft>
                          <a:spcPts val="0"/>
                        </a:spcAft>
                      </a:pPr>
                      <a:r>
                        <a:rPr lang="en-US" sz="2400" dirty="0">
                          <a:effectLst/>
                        </a:rPr>
                        <a:t>1.0mm</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1248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Taguchi Method is quite different: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a:t>
            </a:fld>
            <a:endParaRPr lang="en-US" altLang="ko-KR"/>
          </a:p>
        </p:txBody>
      </p:sp>
      <p:sp>
        <p:nvSpPr>
          <p:cNvPr id="8" name="Content Placeholder 2"/>
          <p:cNvSpPr>
            <a:spLocks noGrp="1"/>
          </p:cNvSpPr>
          <p:nvPr>
            <p:ph idx="1"/>
          </p:nvPr>
        </p:nvSpPr>
        <p:spPr>
          <a:xfrm>
            <a:off x="606702" y="764704"/>
            <a:ext cx="10972800" cy="5616624"/>
          </a:xfrm>
        </p:spPr>
        <p:txBody>
          <a:bodyPr/>
          <a:lstStyle/>
          <a:p>
            <a:pPr marL="0" indent="0" algn="just" eaLnBrk="1" latinLnBrk="0">
              <a:lnSpc>
                <a:spcPct val="150000"/>
              </a:lnSpc>
              <a:buNone/>
            </a:pPr>
            <a:r>
              <a:rPr lang="en-US" sz="2400" dirty="0">
                <a:latin typeface="Arial" panose="020B0604020202020204" pitchFamily="34" charset="0"/>
                <a:cs typeface="Arial" panose="020B0604020202020204" pitchFamily="34" charset="0"/>
              </a:rPr>
              <a:t>For examples, if </a:t>
            </a:r>
            <a:r>
              <a:rPr lang="en-US" sz="2400" dirty="0">
                <a:solidFill>
                  <a:srgbClr val="FF0000"/>
                </a:solidFill>
                <a:latin typeface="Arial" panose="020B0604020202020204" pitchFamily="34" charset="0"/>
                <a:cs typeface="Arial" panose="020B0604020202020204" pitchFamily="34" charset="0"/>
              </a:rPr>
              <a:t>seven variables </a:t>
            </a:r>
            <a:r>
              <a:rPr lang="en-US" sz="2400" dirty="0">
                <a:latin typeface="Arial" panose="020B0604020202020204" pitchFamily="34" charset="0"/>
                <a:cs typeface="Arial" panose="020B0604020202020204" pitchFamily="34" charset="0"/>
              </a:rPr>
              <a:t>can each be set at </a:t>
            </a:r>
            <a:r>
              <a:rPr lang="en-US" sz="2400" dirty="0">
                <a:solidFill>
                  <a:srgbClr val="FF0000"/>
                </a:solidFill>
                <a:latin typeface="Arial" panose="020B0604020202020204" pitchFamily="34" charset="0"/>
                <a:cs typeface="Arial" panose="020B0604020202020204" pitchFamily="34" charset="0"/>
              </a:rPr>
              <a:t>two levels</a:t>
            </a:r>
            <a:r>
              <a:rPr lang="en-US" sz="2400" dirty="0">
                <a:latin typeface="Arial" panose="020B0604020202020204" pitchFamily="34" charset="0"/>
                <a:cs typeface="Arial" panose="020B0604020202020204" pitchFamily="34" charset="0"/>
              </a:rPr>
              <a:t>, then the total number of experiments possible is given by</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Level of the power of factors, that is (2</a:t>
            </a:r>
            <a:r>
              <a:rPr lang="en-US" sz="2400" baseline="30000" dirty="0">
                <a:latin typeface="Arial" panose="020B0604020202020204" pitchFamily="34" charset="0"/>
                <a:cs typeface="Arial" panose="020B0604020202020204" pitchFamily="34" charset="0"/>
              </a:rPr>
              <a:t>7</a:t>
            </a:r>
            <a:r>
              <a:rPr lang="en-US" sz="2400" dirty="0">
                <a:latin typeface="Arial" panose="020B0604020202020204" pitchFamily="34" charset="0"/>
                <a:cs typeface="Arial" panose="020B0604020202020204" pitchFamily="34" charset="0"/>
              </a:rPr>
              <a:t>) = 128.</a:t>
            </a:r>
          </a:p>
          <a:p>
            <a:pPr algn="just" eaLnBrk="1" latinLnBrk="0">
              <a:lnSpc>
                <a:spcPct val="150000"/>
              </a:lnSpc>
            </a:pPr>
            <a:r>
              <a:rPr lang="en-US" sz="2400" dirty="0">
                <a:latin typeface="Arial" panose="020B0604020202020204" pitchFamily="34" charset="0"/>
                <a:cs typeface="Arial" panose="020B0604020202020204" pitchFamily="34" charset="0"/>
              </a:rPr>
              <a:t>It allows us to vary all the factors at a time and still let us evaluate the effect of each individual factor. Also, it allows us to do the limited number of experiments and then provides a method for predicting the other untried combinations. </a:t>
            </a:r>
          </a:p>
          <a:p>
            <a:pPr algn="just" eaLnBrk="1" latinLnBrk="0">
              <a:lnSpc>
                <a:spcPct val="150000"/>
              </a:lnSpc>
            </a:pPr>
            <a:r>
              <a:rPr lang="en-US" sz="2400" dirty="0">
                <a:highlight>
                  <a:srgbClr val="FFFF00"/>
                </a:highlight>
                <a:latin typeface="Arial" panose="020B0604020202020204" pitchFamily="34" charset="0"/>
                <a:cs typeface="Arial" panose="020B0604020202020204" pitchFamily="34" charset="0"/>
              </a:rPr>
              <a:t>For examples, in the cited example, Taguchi method suggests doing </a:t>
            </a:r>
            <a:r>
              <a:rPr lang="en-US" sz="2400" dirty="0">
                <a:solidFill>
                  <a:srgbClr val="FF0000"/>
                </a:solidFill>
                <a:highlight>
                  <a:srgbClr val="FFFF00"/>
                </a:highlight>
                <a:latin typeface="Arial" panose="020B0604020202020204" pitchFamily="34" charset="0"/>
                <a:cs typeface="Arial" panose="020B0604020202020204" pitchFamily="34" charset="0"/>
              </a:rPr>
              <a:t>only 8 experiments </a:t>
            </a:r>
            <a:r>
              <a:rPr lang="en-US" sz="2400" dirty="0">
                <a:highlight>
                  <a:srgbClr val="FFFF00"/>
                </a:highlight>
                <a:latin typeface="Arial" panose="020B0604020202020204" pitchFamily="34" charset="0"/>
                <a:cs typeface="Arial" panose="020B0604020202020204" pitchFamily="34" charset="0"/>
              </a:rPr>
              <a:t>to understand the 128 combinations.</a:t>
            </a:r>
          </a:p>
          <a:p>
            <a:pPr marL="0" indent="0" algn="just" eaLnBrk="1" latinLnBrk="0">
              <a:lnSpc>
                <a:spcPct val="150000"/>
              </a:lnSpc>
              <a:buNone/>
            </a:pP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84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6: </a:t>
            </a:r>
            <a:r>
              <a:rPr lang="en-US" sz="2400" dirty="0">
                <a:latin typeface="Arial" panose="020B0604020202020204" pitchFamily="34" charset="0"/>
                <a:cs typeface="Arial" panose="020B0604020202020204" pitchFamily="34" charset="0"/>
              </a:rPr>
              <a:t> Design of experiment</a:t>
            </a:r>
          </a:p>
          <a:p>
            <a:pPr algn="just" latinLnBrk="0">
              <a:lnSpc>
                <a:spcPct val="150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Taguchi method suggests the number of experiments to be used based on the number of factors. There are separate tables for two level and three level factors. The table giving the number of experiments is called Orthogonal array table.</a:t>
            </a:r>
          </a:p>
          <a:p>
            <a:pPr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60</a:t>
            </a:fld>
            <a:endParaRPr lang="en-US" altLang="ko-KR" dirty="0"/>
          </a:p>
        </p:txBody>
      </p:sp>
      <p:graphicFrame>
        <p:nvGraphicFramePr>
          <p:cNvPr id="6" name="Table 5"/>
          <p:cNvGraphicFramePr>
            <a:graphicFrameLocks noGrp="1"/>
          </p:cNvGraphicFramePr>
          <p:nvPr/>
        </p:nvGraphicFramePr>
        <p:xfrm>
          <a:off x="251940" y="3597976"/>
          <a:ext cx="4038120" cy="3031424"/>
        </p:xfrm>
        <a:graphic>
          <a:graphicData uri="http://schemas.openxmlformats.org/drawingml/2006/table">
            <a:tbl>
              <a:tblPr firstRow="1" firstCol="1" bandRow="1">
                <a:tableStyleId>{21E4AEA4-8DFA-4A89-87EB-49C32662AFE0}</a:tableStyleId>
              </a:tblPr>
              <a:tblGrid>
                <a:gridCol w="1695210">
                  <a:extLst>
                    <a:ext uri="{9D8B030D-6E8A-4147-A177-3AD203B41FA5}">
                      <a16:colId xmlns:a16="http://schemas.microsoft.com/office/drawing/2014/main" val="20000"/>
                    </a:ext>
                  </a:extLst>
                </a:gridCol>
                <a:gridCol w="2342910">
                  <a:extLst>
                    <a:ext uri="{9D8B030D-6E8A-4147-A177-3AD203B41FA5}">
                      <a16:colId xmlns:a16="http://schemas.microsoft.com/office/drawing/2014/main" val="20001"/>
                    </a:ext>
                  </a:extLst>
                </a:gridCol>
              </a:tblGrid>
              <a:tr h="481697">
                <a:tc gridSpan="2">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For 2 Level factors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64157">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No of control factors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Array to be Selected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481697">
                <a:tc>
                  <a:txBody>
                    <a:bodyPr/>
                    <a:lstStyle/>
                    <a:p>
                      <a:pPr marL="0" marR="0" algn="ctr">
                        <a:lnSpc>
                          <a:spcPts val="1775"/>
                        </a:lnSpc>
                        <a:spcBef>
                          <a:spcPts val="0"/>
                        </a:spcBef>
                        <a:spcAft>
                          <a:spcPts val="0"/>
                        </a:spcAft>
                      </a:pPr>
                      <a:r>
                        <a:rPr lang="en-US" sz="1600">
                          <a:effectLst/>
                          <a:latin typeface="Arial" panose="020B0604020202020204" pitchFamily="34" charset="0"/>
                          <a:cs typeface="Arial" panose="020B0604020202020204" pitchFamily="34" charset="0"/>
                        </a:rPr>
                        <a:t>2-3</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L4</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511088">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4-7</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L8</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481697">
                <a:tc>
                  <a:txBody>
                    <a:bodyPr/>
                    <a:lstStyle/>
                    <a:p>
                      <a:pPr marL="0" marR="0" algn="ctr">
                        <a:lnSpc>
                          <a:spcPts val="1775"/>
                        </a:lnSpc>
                        <a:spcBef>
                          <a:spcPts val="0"/>
                        </a:spcBef>
                        <a:spcAft>
                          <a:spcPts val="0"/>
                        </a:spcAft>
                      </a:pPr>
                      <a:r>
                        <a:rPr lang="en-US" sz="1600">
                          <a:effectLst/>
                          <a:latin typeface="Arial" panose="020B0604020202020204" pitchFamily="34" charset="0"/>
                          <a:cs typeface="Arial" panose="020B0604020202020204" pitchFamily="34" charset="0"/>
                        </a:rPr>
                        <a:t>8-11</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L12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r h="511088">
                <a:tc>
                  <a:txBody>
                    <a:bodyPr/>
                    <a:lstStyle/>
                    <a:p>
                      <a:pPr marL="0" marR="0" algn="ctr">
                        <a:lnSpc>
                          <a:spcPts val="1775"/>
                        </a:lnSpc>
                        <a:spcBef>
                          <a:spcPts val="0"/>
                        </a:spcBef>
                        <a:spcAft>
                          <a:spcPts val="0"/>
                        </a:spcAft>
                      </a:pPr>
                      <a:r>
                        <a:rPr lang="en-US" sz="1600">
                          <a:effectLst/>
                          <a:latin typeface="Arial" panose="020B0604020202020204" pitchFamily="34" charset="0"/>
                          <a:cs typeface="Arial" panose="020B0604020202020204" pitchFamily="34" charset="0"/>
                        </a:rPr>
                        <a:t>12-15</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L16</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nvGraphicFramePr>
        <p:xfrm>
          <a:off x="4456602" y="3597976"/>
          <a:ext cx="3583614" cy="2030160"/>
        </p:xfrm>
        <a:graphic>
          <a:graphicData uri="http://schemas.openxmlformats.org/drawingml/2006/table">
            <a:tbl>
              <a:tblPr firstRow="1" firstCol="1" bandRow="1">
                <a:tableStyleId>{073A0DAA-6AF3-43AB-8588-CEC1D06C72B9}</a:tableStyleId>
              </a:tblPr>
              <a:tblGrid>
                <a:gridCol w="1552943">
                  <a:extLst>
                    <a:ext uri="{9D8B030D-6E8A-4147-A177-3AD203B41FA5}">
                      <a16:colId xmlns:a16="http://schemas.microsoft.com/office/drawing/2014/main" val="20000"/>
                    </a:ext>
                  </a:extLst>
                </a:gridCol>
                <a:gridCol w="2030671">
                  <a:extLst>
                    <a:ext uri="{9D8B030D-6E8A-4147-A177-3AD203B41FA5}">
                      <a16:colId xmlns:a16="http://schemas.microsoft.com/office/drawing/2014/main" val="20001"/>
                    </a:ext>
                  </a:extLst>
                </a:gridCol>
              </a:tblGrid>
              <a:tr h="472187">
                <a:tc gridSpan="2">
                  <a:txBody>
                    <a:bodyPr/>
                    <a:lstStyle/>
                    <a:p>
                      <a:pPr marL="4699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For 3 Level factors</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85154">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No of control  factors</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Array to be Selected</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1"/>
                  </a:ext>
                </a:extLst>
              </a:tr>
              <a:tr h="472187">
                <a:tc>
                  <a:txBody>
                    <a:bodyPr/>
                    <a:lstStyle/>
                    <a:p>
                      <a:pPr marL="0" marR="0" algn="ctr">
                        <a:lnSpc>
                          <a:spcPts val="1775"/>
                        </a:lnSpc>
                        <a:spcBef>
                          <a:spcPts val="0"/>
                        </a:spcBef>
                        <a:spcAft>
                          <a:spcPts val="0"/>
                        </a:spcAft>
                      </a:pPr>
                      <a:r>
                        <a:rPr lang="en-US" sz="1600" kern="1200">
                          <a:effectLst/>
                          <a:latin typeface="Arial" panose="020B0604020202020204" pitchFamily="34" charset="0"/>
                          <a:cs typeface="Arial" panose="020B0604020202020204" pitchFamily="34" charset="0"/>
                        </a:rPr>
                        <a:t>2-4</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L9</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2"/>
                  </a:ext>
                </a:extLst>
              </a:tr>
              <a:tr h="500632">
                <a:tc>
                  <a:txBody>
                    <a:bodyPr/>
                    <a:lstStyle/>
                    <a:p>
                      <a:pPr marL="0" marR="0" algn="ctr">
                        <a:lnSpc>
                          <a:spcPts val="1775"/>
                        </a:lnSpc>
                        <a:spcBef>
                          <a:spcPts val="0"/>
                        </a:spcBef>
                        <a:spcAft>
                          <a:spcPts val="0"/>
                        </a:spcAft>
                      </a:pPr>
                      <a:r>
                        <a:rPr lang="en-US" sz="1600" kern="1200">
                          <a:effectLst/>
                          <a:latin typeface="Arial" panose="020B0604020202020204" pitchFamily="34" charset="0"/>
                          <a:cs typeface="Arial" panose="020B0604020202020204" pitchFamily="34" charset="0"/>
                        </a:rPr>
                        <a:t>5-7</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L18</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3"/>
                  </a:ext>
                </a:extLst>
              </a:tr>
            </a:tbl>
          </a:graphicData>
        </a:graphic>
      </p:graphicFrame>
      <p:sp>
        <p:nvSpPr>
          <p:cNvPr id="9" name="Rectangle 8"/>
          <p:cNvSpPr/>
          <p:nvPr/>
        </p:nvSpPr>
        <p:spPr>
          <a:xfrm>
            <a:off x="5879976" y="5706070"/>
            <a:ext cx="6060084" cy="923330"/>
          </a:xfrm>
          <a:prstGeom prst="rect">
            <a:avLst/>
          </a:prstGeom>
        </p:spPr>
        <p:txBody>
          <a:bodyPr wrap="square">
            <a:spAutoFit/>
          </a:bodyPr>
          <a:lstStyle/>
          <a:p>
            <a:pPr algn="just"/>
            <a:r>
              <a:rPr lang="en-US" sz="1800" spc="-5" dirty="0">
                <a:solidFill>
                  <a:srgbClr val="000000"/>
                </a:solidFill>
                <a:latin typeface="Arial" panose="020B0604020202020204" pitchFamily="34" charset="0"/>
                <a:ea typeface="Calibri" panose="020F0502020204030204" pitchFamily="34" charset="0"/>
                <a:cs typeface="Arial" panose="020B0604020202020204" pitchFamily="34" charset="0"/>
              </a:rPr>
              <a:t>From the above table, in our case, since there are three control factors of 2 level </a:t>
            </a:r>
            <a:r>
              <a:rPr lang="en-US" sz="1800" spc="5" dirty="0">
                <a:solidFill>
                  <a:srgbClr val="000000"/>
                </a:solidFill>
                <a:latin typeface="Arial" panose="020B0604020202020204" pitchFamily="34" charset="0"/>
                <a:ea typeface="Calibri" panose="020F0502020204030204" pitchFamily="34" charset="0"/>
                <a:cs typeface="Arial" panose="020B0604020202020204" pitchFamily="34" charset="0"/>
              </a:rPr>
              <a:t>each, we choose orthogonal array L4, from the first table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7506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6: </a:t>
            </a:r>
            <a:r>
              <a:rPr lang="en-US" sz="2400" dirty="0">
                <a:latin typeface="Arial" panose="020B0604020202020204" pitchFamily="34" charset="0"/>
                <a:cs typeface="Arial" panose="020B0604020202020204" pitchFamily="34" charset="0"/>
              </a:rPr>
              <a:t> Design of experiment</a:t>
            </a:r>
          </a:p>
          <a:p>
            <a:pPr algn="just" latinLnBrk="0">
              <a:lnSpc>
                <a:spcPct val="150000"/>
              </a:lnSpc>
            </a:pPr>
            <a:r>
              <a:rPr lang="en-US" sz="2400" dirty="0">
                <a:latin typeface="Arial" panose="020B0604020202020204" pitchFamily="34" charset="0"/>
                <a:cs typeface="Arial" panose="020B0604020202020204" pitchFamily="34" charset="0"/>
              </a:rPr>
              <a:t>L4 looks as below. (Taguchi method lists such table for all Orthogonal arrays). </a:t>
            </a:r>
          </a:p>
          <a:p>
            <a:pPr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61</a:t>
            </a:fld>
            <a:endParaRPr lang="en-US" altLang="ko-KR" dirty="0"/>
          </a:p>
        </p:txBody>
      </p:sp>
      <p:graphicFrame>
        <p:nvGraphicFramePr>
          <p:cNvPr id="10" name="Table 9"/>
          <p:cNvGraphicFramePr>
            <a:graphicFrameLocks noGrp="1"/>
          </p:cNvGraphicFramePr>
          <p:nvPr/>
        </p:nvGraphicFramePr>
        <p:xfrm>
          <a:off x="1219573" y="3433867"/>
          <a:ext cx="4398010" cy="1760726"/>
        </p:xfrm>
        <a:graphic>
          <a:graphicData uri="http://schemas.openxmlformats.org/drawingml/2006/table">
            <a:tbl>
              <a:tblPr firstRow="1" firstCol="1" bandRow="1">
                <a:tableStyleId>{21E4AEA4-8DFA-4A89-87EB-49C32662AFE0}</a:tableStyleId>
              </a:tblPr>
              <a:tblGrid>
                <a:gridCol w="1311910">
                  <a:extLst>
                    <a:ext uri="{9D8B030D-6E8A-4147-A177-3AD203B41FA5}">
                      <a16:colId xmlns:a16="http://schemas.microsoft.com/office/drawing/2014/main" val="20000"/>
                    </a:ext>
                  </a:extLst>
                </a:gridCol>
                <a:gridCol w="96012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90">
                  <a:extLst>
                    <a:ext uri="{9D8B030D-6E8A-4147-A177-3AD203B41FA5}">
                      <a16:colId xmlns:a16="http://schemas.microsoft.com/office/drawing/2014/main" val="20003"/>
                    </a:ext>
                  </a:extLst>
                </a:gridCol>
              </a:tblGrid>
              <a:tr h="375156">
                <a:tc rowSpan="3">
                  <a:txBody>
                    <a:bodyPr/>
                    <a:lstStyle/>
                    <a:p>
                      <a:pPr marL="46990" marR="0" algn="ctr">
                        <a:lnSpc>
                          <a:spcPts val="1775"/>
                        </a:lnSpc>
                        <a:spcBef>
                          <a:spcPts val="342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b"/>
                </a:tc>
                <a:tc gridSpan="3">
                  <a:txBody>
                    <a:bodyPr/>
                    <a:lstStyle/>
                    <a:p>
                      <a:pPr marL="46990" marR="1387475" algn="r">
                        <a:lnSpc>
                          <a:spcPts val="1775"/>
                        </a:lnSpc>
                        <a:spcBef>
                          <a:spcPts val="0"/>
                        </a:spcBef>
                        <a:spcAft>
                          <a:spcPts val="0"/>
                        </a:spcAft>
                      </a:pPr>
                      <a:r>
                        <a:rPr lang="en-US" sz="1200" spc="20" dirty="0">
                          <a:effectLst/>
                          <a:latin typeface="Arial" panose="020B0604020202020204" pitchFamily="34" charset="0"/>
                          <a:cs typeface="Arial" panose="020B0604020202020204" pitchFamily="34" charset="0"/>
                        </a:rPr>
                        <a:t>L4 orthogonal Array</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0505">
                <a:tc vMerge="1">
                  <a:txBody>
                    <a:bodyPr/>
                    <a:lstStyle/>
                    <a:p>
                      <a:endParaRPr lang="en-US"/>
                    </a:p>
                  </a:txBody>
                  <a:tcPr/>
                </a:tc>
                <a:tc gridSpan="3">
                  <a:txBody>
                    <a:bodyPr/>
                    <a:lstStyle/>
                    <a:p>
                      <a:pPr marL="46990" marR="758825" algn="r">
                        <a:lnSpc>
                          <a:spcPts val="1775"/>
                        </a:lnSpc>
                        <a:spcBef>
                          <a:spcPts val="0"/>
                        </a:spcBef>
                        <a:spcAft>
                          <a:spcPts val="0"/>
                        </a:spcAft>
                      </a:pPr>
                      <a:r>
                        <a:rPr lang="en-US" sz="1200" spc="20" dirty="0">
                          <a:effectLst/>
                          <a:latin typeface="Arial" panose="020B0604020202020204" pitchFamily="34" charset="0"/>
                          <a:cs typeface="Arial" panose="020B0604020202020204" pitchFamily="34" charset="0"/>
                        </a:rPr>
                        <a:t>Control Factor levels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1140">
                <a:tc vMerge="1">
                  <a:txBody>
                    <a:bodyPr/>
                    <a:lstStyle/>
                    <a:p>
                      <a:endParaRPr lang="en-US"/>
                    </a:p>
                  </a:txBody>
                  <a:tcP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A</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B</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C</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2606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3114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30505">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3622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bl>
          </a:graphicData>
        </a:graphic>
      </p:graphicFrame>
      <p:graphicFrame>
        <p:nvGraphicFramePr>
          <p:cNvPr id="11" name="Table 10"/>
          <p:cNvGraphicFramePr>
            <a:graphicFrameLocks noGrp="1"/>
          </p:cNvGraphicFramePr>
          <p:nvPr/>
        </p:nvGraphicFramePr>
        <p:xfrm>
          <a:off x="6227556" y="3292726"/>
          <a:ext cx="4969487" cy="2025302"/>
        </p:xfrm>
        <a:graphic>
          <a:graphicData uri="http://schemas.openxmlformats.org/drawingml/2006/table">
            <a:tbl>
              <a:tblPr firstRow="1" firstCol="1" bandRow="1">
                <a:tableStyleId>{073A0DAA-6AF3-43AB-8588-CEC1D06C72B9}</a:tableStyleId>
              </a:tblPr>
              <a:tblGrid>
                <a:gridCol w="545360">
                  <a:extLst>
                    <a:ext uri="{9D8B030D-6E8A-4147-A177-3AD203B41FA5}">
                      <a16:colId xmlns:a16="http://schemas.microsoft.com/office/drawing/2014/main" val="20000"/>
                    </a:ext>
                  </a:extLst>
                </a:gridCol>
                <a:gridCol w="1527063">
                  <a:extLst>
                    <a:ext uri="{9D8B030D-6E8A-4147-A177-3AD203B41FA5}">
                      <a16:colId xmlns:a16="http://schemas.microsoft.com/office/drawing/2014/main" val="20001"/>
                    </a:ext>
                  </a:extLst>
                </a:gridCol>
                <a:gridCol w="1437833">
                  <a:extLst>
                    <a:ext uri="{9D8B030D-6E8A-4147-A177-3AD203B41FA5}">
                      <a16:colId xmlns:a16="http://schemas.microsoft.com/office/drawing/2014/main" val="20002"/>
                    </a:ext>
                  </a:extLst>
                </a:gridCol>
                <a:gridCol w="1459231">
                  <a:extLst>
                    <a:ext uri="{9D8B030D-6E8A-4147-A177-3AD203B41FA5}">
                      <a16:colId xmlns:a16="http://schemas.microsoft.com/office/drawing/2014/main" val="20003"/>
                    </a:ext>
                  </a:extLst>
                </a:gridCol>
              </a:tblGrid>
              <a:tr h="699956">
                <a:tc>
                  <a:txBody>
                    <a:bodyPr/>
                    <a:lstStyle/>
                    <a:p>
                      <a:pPr marL="0" marR="0" algn="ctr">
                        <a:lnSpc>
                          <a:spcPct val="135000"/>
                        </a:lnSpc>
                        <a:spcBef>
                          <a:spcPts val="0"/>
                        </a:spcBef>
                        <a:spcAft>
                          <a:spcPts val="0"/>
                        </a:spcAft>
                      </a:pPr>
                      <a:r>
                        <a:rPr lang="en-US" sz="1200" spc="-20" dirty="0">
                          <a:effectLst/>
                        </a:rPr>
                        <a:t>Expt.</a:t>
                      </a:r>
                      <a:endParaRPr lang="en-US" sz="1100" dirty="0">
                        <a:effectLst/>
                      </a:endParaRPr>
                    </a:p>
                    <a:p>
                      <a:pPr marL="0" marR="0" algn="just">
                        <a:lnSpc>
                          <a:spcPct val="135000"/>
                        </a:lnSpc>
                        <a:spcBef>
                          <a:spcPts val="0"/>
                        </a:spcBef>
                        <a:spcAft>
                          <a:spcPts val="0"/>
                        </a:spcAft>
                      </a:pPr>
                      <a:r>
                        <a:rPr lang="en-US" sz="1200" spc="-20" dirty="0">
                          <a:effectLst/>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35000"/>
                        </a:lnSpc>
                        <a:spcBef>
                          <a:spcPts val="0"/>
                        </a:spcBef>
                        <a:spcAft>
                          <a:spcPts val="0"/>
                        </a:spcAft>
                      </a:pPr>
                      <a:r>
                        <a:rPr lang="en-US" sz="1200" spc="-20" dirty="0">
                          <a:effectLst/>
                        </a:rPr>
                        <a:t>Spindle speed </a:t>
                      </a:r>
                      <a:r>
                        <a:rPr lang="en-US" sz="1200" spc="-20" dirty="0" err="1">
                          <a:effectLst/>
                        </a:rPr>
                        <a:t>mps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35000"/>
                        </a:lnSpc>
                        <a:spcBef>
                          <a:spcPts val="0"/>
                        </a:spcBef>
                        <a:spcAft>
                          <a:spcPts val="0"/>
                        </a:spcAft>
                      </a:pPr>
                      <a:r>
                        <a:rPr lang="en-US" sz="1200" spc="-20" dirty="0">
                          <a:effectLst/>
                        </a:rPr>
                        <a:t>Feed rate mm/rev</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35000"/>
                        </a:lnSpc>
                        <a:spcBef>
                          <a:spcPts val="0"/>
                        </a:spcBef>
                        <a:spcAft>
                          <a:spcPts val="0"/>
                        </a:spcAft>
                      </a:pPr>
                      <a:r>
                        <a:rPr lang="en-US" sz="1200" spc="-20" dirty="0">
                          <a:effectLst/>
                        </a:rPr>
                        <a:t>Depth of cut mm</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24524">
                <a:tc>
                  <a:txBody>
                    <a:bodyPr/>
                    <a:lstStyle/>
                    <a:p>
                      <a:pPr marL="0" marR="0" algn="just">
                        <a:lnSpc>
                          <a:spcPct val="135000"/>
                        </a:lnSpc>
                        <a:spcBef>
                          <a:spcPts val="0"/>
                        </a:spcBef>
                        <a:spcAft>
                          <a:spcPts val="0"/>
                        </a:spcAft>
                      </a:pPr>
                      <a:r>
                        <a:rPr lang="en-US" sz="1200" spc="-20">
                          <a:effectLst/>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33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dirty="0">
                          <a:effectLst/>
                        </a:rPr>
                        <a:t>2.5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0.5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38149">
                <a:tc>
                  <a:txBody>
                    <a:bodyPr/>
                    <a:lstStyle/>
                    <a:p>
                      <a:pPr marL="0" marR="0" algn="just">
                        <a:lnSpc>
                          <a:spcPct val="135000"/>
                        </a:lnSpc>
                        <a:spcBef>
                          <a:spcPts val="0"/>
                        </a:spcBef>
                        <a:spcAft>
                          <a:spcPts val="0"/>
                        </a:spcAft>
                      </a:pPr>
                      <a:r>
                        <a:rPr lang="en-US" sz="1200" spc="-20">
                          <a:effectLst/>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33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5.0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1.0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24524">
                <a:tc>
                  <a:txBody>
                    <a:bodyPr/>
                    <a:lstStyle/>
                    <a:p>
                      <a:pPr marL="0" marR="0" algn="just">
                        <a:lnSpc>
                          <a:spcPct val="135000"/>
                        </a:lnSpc>
                        <a:spcBef>
                          <a:spcPts val="0"/>
                        </a:spcBef>
                        <a:spcAft>
                          <a:spcPts val="0"/>
                        </a:spcAft>
                      </a:pPr>
                      <a:r>
                        <a:rPr lang="en-US" sz="1200" spc="-20">
                          <a:effectLst/>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45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2.5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dirty="0">
                          <a:effectLst/>
                          <a:latin typeface="+mn-lt"/>
                          <a:ea typeface="+mn-ea"/>
                          <a:cs typeface="+mn-cs"/>
                        </a:rPr>
                        <a:t>1.0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38149">
                <a:tc>
                  <a:txBody>
                    <a:bodyPr/>
                    <a:lstStyle/>
                    <a:p>
                      <a:pPr marL="0" marR="0" algn="just">
                        <a:lnSpc>
                          <a:spcPct val="135000"/>
                        </a:lnSpc>
                        <a:spcBef>
                          <a:spcPts val="0"/>
                        </a:spcBef>
                        <a:spcAft>
                          <a:spcPts val="0"/>
                        </a:spcAft>
                      </a:pPr>
                      <a:r>
                        <a:rPr lang="en-US" sz="1200" spc="-20">
                          <a:effectLst/>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45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a:effectLst/>
                        </a:rPr>
                        <a:t>5.0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35000"/>
                        </a:lnSpc>
                        <a:spcBef>
                          <a:spcPts val="0"/>
                        </a:spcBef>
                        <a:spcAft>
                          <a:spcPts val="0"/>
                        </a:spcAft>
                      </a:pPr>
                      <a:r>
                        <a:rPr lang="en-US" sz="1200" spc="-20" dirty="0">
                          <a:effectLst/>
                          <a:latin typeface="+mn-lt"/>
                          <a:ea typeface="+mn-ea"/>
                          <a:cs typeface="+mn-cs"/>
                        </a:rPr>
                        <a:t>0.5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
        <p:nvSpPr>
          <p:cNvPr id="12" name="Rectangle 11"/>
          <p:cNvSpPr/>
          <p:nvPr/>
        </p:nvSpPr>
        <p:spPr>
          <a:xfrm>
            <a:off x="609600" y="5196194"/>
            <a:ext cx="11283044" cy="1477328"/>
          </a:xfrm>
          <a:prstGeom prst="rect">
            <a:avLst/>
          </a:prstGeom>
        </p:spPr>
        <p:txBody>
          <a:bodyPr wrap="square">
            <a:spAutoFit/>
          </a:bodyPr>
          <a:lstStyle/>
          <a:p>
            <a:pPr marL="46990" marR="182880" indent="45720" algn="just">
              <a:lnSpc>
                <a:spcPct val="150000"/>
              </a:lnSpc>
              <a:spcBef>
                <a:spcPts val="0"/>
              </a:spcBef>
              <a:spcAft>
                <a:spcPts val="0"/>
              </a:spcAft>
            </a:pPr>
            <a:r>
              <a:rPr lang="en-US" sz="2000" dirty="0">
                <a:latin typeface="Arial" panose="020B0604020202020204" pitchFamily="34" charset="0"/>
                <a:cs typeface="Arial" panose="020B0604020202020204" pitchFamily="34" charset="0"/>
              </a:rPr>
              <a:t>The number of experiments at each setting is decided by us from steps 2 &amp;3 to capture the noise factors. Please note that this is different from the number of machine settings as given in orthogonal array.</a:t>
            </a:r>
          </a:p>
        </p:txBody>
      </p:sp>
    </p:spTree>
    <p:extLst>
      <p:ext uri="{BB962C8B-B14F-4D97-AF65-F5344CB8AC3E}">
        <p14:creationId xmlns:p14="http://schemas.microsoft.com/office/powerpoint/2010/main" val="2448152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6: </a:t>
            </a:r>
            <a:r>
              <a:rPr lang="en-US" sz="2400" dirty="0">
                <a:latin typeface="Arial" panose="020B0604020202020204" pitchFamily="34" charset="0"/>
                <a:cs typeface="Arial" panose="020B0604020202020204" pitchFamily="34" charset="0"/>
              </a:rPr>
              <a:t> Design of experiment</a:t>
            </a:r>
          </a:p>
          <a:p>
            <a:pPr algn="just" latinLnBrk="0">
              <a:lnSpc>
                <a:spcPct val="150000"/>
              </a:lnSpc>
            </a:pPr>
            <a:r>
              <a:rPr lang="en-US" sz="2400" dirty="0">
                <a:latin typeface="Arial" panose="020B0604020202020204" pitchFamily="34" charset="0"/>
                <a:cs typeface="Arial" panose="020B0604020202020204" pitchFamily="34" charset="0"/>
              </a:rPr>
              <a:t>In our case, since we have assumed 2 operators evaluating two wheels each , we will be doing experiments in 4 different settings with 4 repetitions for each setting.</a:t>
            </a:r>
          </a:p>
          <a:p>
            <a:pPr algn="just" latinLnBrk="0">
              <a:lnSpc>
                <a:spcPct val="150000"/>
              </a:lnSpc>
            </a:pP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62</a:t>
            </a:fld>
            <a:endParaRPr lang="en-US" altLang="ko-KR" dirty="0"/>
          </a:p>
        </p:txBody>
      </p:sp>
    </p:spTree>
    <p:extLst>
      <p:ext uri="{BB962C8B-B14F-4D97-AF65-F5344CB8AC3E}">
        <p14:creationId xmlns:p14="http://schemas.microsoft.com/office/powerpoint/2010/main" val="2810334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p:txBody>
              <a:bodyPr/>
              <a:lstStyle/>
              <a:p>
                <a:pPr marL="0" indent="0" algn="just" latinLnBrk="0">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7: </a:t>
                </a:r>
                <a:r>
                  <a:rPr lang="en-US" sz="2400" dirty="0">
                    <a:latin typeface="Arial" panose="020B0604020202020204" pitchFamily="34" charset="0"/>
                    <a:cs typeface="Arial" panose="020B0604020202020204" pitchFamily="34" charset="0"/>
                  </a:rPr>
                  <a:t> Conduct the experiments and tabulate the ‘y’ values </a:t>
                </a:r>
              </a:p>
              <a:p>
                <a:pPr lvl="1" algn="just" latinLnBrk="0">
                  <a:buFont typeface="Wingdings" panose="05000000000000000000" pitchFamily="2" charset="2"/>
                  <a:buChar char="ü"/>
                </a:pPr>
                <a:r>
                  <a:rPr lang="en-US" sz="1907" dirty="0">
                    <a:latin typeface="Arial" panose="020B0604020202020204" pitchFamily="34" charset="0"/>
                    <a:cs typeface="Arial" panose="020B0604020202020204" pitchFamily="34" charset="0"/>
                  </a:rPr>
                  <a:t>As decided in step 6, we conduct the experiments and measured the 'y' , which in our case is grinding ratio defined as.</a:t>
                </a:r>
              </a:p>
              <a:p>
                <a:pPr lvl="1" algn="just" latinLnBrk="0">
                  <a:buFont typeface="Wingdings" panose="05000000000000000000" pitchFamily="2" charset="2"/>
                  <a:buChar char="ü"/>
                </a:pPr>
                <a:r>
                  <a:rPr lang="en-US" sz="1907" dirty="0">
                    <a:latin typeface="Arial" panose="020B0604020202020204" pitchFamily="34" charset="0"/>
                    <a:cs typeface="Arial" panose="020B0604020202020204" pitchFamily="34" charset="0"/>
                  </a:rPr>
                  <a:t>G.R =</a:t>
                </a:r>
                <a14:m>
                  <m:oMath xmlns:m="http://schemas.openxmlformats.org/officeDocument/2006/math">
                    <m:r>
                      <m:rPr>
                        <m:nor/>
                      </m:rPr>
                      <a:rPr lang="en-US" sz="1907" dirty="0">
                        <a:latin typeface="Arial" panose="020B0604020202020204" pitchFamily="34" charset="0"/>
                        <a:cs typeface="Arial" panose="020B0604020202020204" pitchFamily="34" charset="0"/>
                      </a:rPr>
                      <m:t>Weight</m:t>
                    </m:r>
                    <m:r>
                      <m:rPr>
                        <m:nor/>
                      </m:rPr>
                      <a:rPr lang="en-US" sz="1907" dirty="0">
                        <a:latin typeface="Arial" panose="020B0604020202020204" pitchFamily="34" charset="0"/>
                        <a:cs typeface="Arial" panose="020B0604020202020204" pitchFamily="34" charset="0"/>
                      </a:rPr>
                      <m:t> </m:t>
                    </m:r>
                    <m:r>
                      <m:rPr>
                        <m:nor/>
                      </m:rPr>
                      <a:rPr lang="en-US" sz="1907" dirty="0">
                        <a:latin typeface="Arial" panose="020B0604020202020204" pitchFamily="34" charset="0"/>
                        <a:cs typeface="Arial" panose="020B0604020202020204" pitchFamily="34" charset="0"/>
                      </a:rPr>
                      <m:t>of</m:t>
                    </m:r>
                    <m:r>
                      <m:rPr>
                        <m:nor/>
                      </m:rPr>
                      <a:rPr lang="en-US" sz="1907" dirty="0">
                        <a:latin typeface="Arial" panose="020B0604020202020204" pitchFamily="34" charset="0"/>
                        <a:cs typeface="Arial" panose="020B0604020202020204" pitchFamily="34" charset="0"/>
                      </a:rPr>
                      <m:t> </m:t>
                    </m:r>
                    <m:r>
                      <m:rPr>
                        <m:nor/>
                      </m:rPr>
                      <a:rPr lang="en-US" sz="1907" dirty="0">
                        <a:latin typeface="Arial" panose="020B0604020202020204" pitchFamily="34" charset="0"/>
                        <a:cs typeface="Arial" panose="020B0604020202020204" pitchFamily="34" charset="0"/>
                      </a:rPr>
                      <m:t>material</m:t>
                    </m:r>
                    <m:r>
                      <m:rPr>
                        <m:nor/>
                      </m:rPr>
                      <a:rPr lang="en-US" sz="1907" dirty="0">
                        <a:latin typeface="Arial" panose="020B0604020202020204" pitchFamily="34" charset="0"/>
                        <a:cs typeface="Arial" panose="020B0604020202020204" pitchFamily="34" charset="0"/>
                      </a:rPr>
                      <m:t> </m:t>
                    </m:r>
                    <m:r>
                      <m:rPr>
                        <m:nor/>
                      </m:rPr>
                      <a:rPr lang="en-US" sz="1907" dirty="0">
                        <a:latin typeface="Arial" panose="020B0604020202020204" pitchFamily="34" charset="0"/>
                        <a:cs typeface="Arial" panose="020B0604020202020204" pitchFamily="34" charset="0"/>
                      </a:rPr>
                      <m:t>removed</m:t>
                    </m:r>
                  </m:oMath>
                </a14:m>
                <a:r>
                  <a:rPr lang="en-US" sz="1907" dirty="0">
                    <a:latin typeface="Arial" panose="020B0604020202020204" pitchFamily="34" charset="0"/>
                    <a:cs typeface="Arial" panose="020B0604020202020204" pitchFamily="34" charset="0"/>
                  </a:rPr>
                  <a:t>/Weight of wheel loss</a:t>
                </a:r>
              </a:p>
              <a:p>
                <a:pPr lvl="1" algn="just" latinLnBrk="0">
                  <a:buFont typeface="Wingdings" panose="05000000000000000000" pitchFamily="2" charset="2"/>
                  <a:buChar char="ü"/>
                </a:pPr>
                <a:r>
                  <a:rPr lang="en-US" sz="1907" dirty="0">
                    <a:latin typeface="Arial" panose="020B0604020202020204" pitchFamily="34" charset="0"/>
                    <a:cs typeface="Arial" panose="020B0604020202020204" pitchFamily="34" charset="0"/>
                  </a:rPr>
                  <a:t>Values in brackets denote the level whether 1 or 2.</a:t>
                </a:r>
              </a:p>
              <a:p>
                <a:pPr algn="just" latinLnBrk="0">
                  <a:lnSpc>
                    <a:spcPct val="150000"/>
                  </a:lnSpc>
                </a:pPr>
                <a:endParaRPr lang="en-US" sz="2400" dirty="0">
                  <a:latin typeface="Arial" panose="020B0604020202020204" pitchFamily="34" charset="0"/>
                  <a:cs typeface="Arial" panose="020B0604020202020204" pitchFamily="34"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blipFill>
                <a:blip r:embed="rId2"/>
                <a:stretch>
                  <a:fillRect l="-833" r="-500"/>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63</a:t>
            </a:fld>
            <a:endParaRPr lang="en-US" altLang="ko-KR" dirty="0"/>
          </a:p>
        </p:txBody>
      </p:sp>
      <p:graphicFrame>
        <p:nvGraphicFramePr>
          <p:cNvPr id="5" name="Table 4"/>
          <p:cNvGraphicFramePr>
            <a:graphicFrameLocks noGrp="1"/>
          </p:cNvGraphicFramePr>
          <p:nvPr/>
        </p:nvGraphicFramePr>
        <p:xfrm>
          <a:off x="1839826" y="3598735"/>
          <a:ext cx="7587346" cy="2789380"/>
        </p:xfrm>
        <a:graphic>
          <a:graphicData uri="http://schemas.openxmlformats.org/drawingml/2006/table">
            <a:tbl>
              <a:tblPr firstRow="1" firstCol="1" bandRow="1">
                <a:tableStyleId>{21E4AEA4-8DFA-4A89-87EB-49C32662AFE0}</a:tableStyleId>
              </a:tblPr>
              <a:tblGrid>
                <a:gridCol w="945242">
                  <a:extLst>
                    <a:ext uri="{9D8B030D-6E8A-4147-A177-3AD203B41FA5}">
                      <a16:colId xmlns:a16="http://schemas.microsoft.com/office/drawing/2014/main" val="20000"/>
                    </a:ext>
                  </a:extLst>
                </a:gridCol>
                <a:gridCol w="935925">
                  <a:extLst>
                    <a:ext uri="{9D8B030D-6E8A-4147-A177-3AD203B41FA5}">
                      <a16:colId xmlns:a16="http://schemas.microsoft.com/office/drawing/2014/main" val="20001"/>
                    </a:ext>
                  </a:extLst>
                </a:gridCol>
                <a:gridCol w="970652">
                  <a:extLst>
                    <a:ext uri="{9D8B030D-6E8A-4147-A177-3AD203B41FA5}">
                      <a16:colId xmlns:a16="http://schemas.microsoft.com/office/drawing/2014/main" val="20002"/>
                    </a:ext>
                  </a:extLst>
                </a:gridCol>
                <a:gridCol w="1099469">
                  <a:extLst>
                    <a:ext uri="{9D8B030D-6E8A-4147-A177-3AD203B41FA5}">
                      <a16:colId xmlns:a16="http://schemas.microsoft.com/office/drawing/2014/main" val="20003"/>
                    </a:ext>
                  </a:extLst>
                </a:gridCol>
                <a:gridCol w="798638">
                  <a:extLst>
                    <a:ext uri="{9D8B030D-6E8A-4147-A177-3AD203B41FA5}">
                      <a16:colId xmlns:a16="http://schemas.microsoft.com/office/drawing/2014/main" val="20004"/>
                    </a:ext>
                  </a:extLst>
                </a:gridCol>
                <a:gridCol w="946089">
                  <a:extLst>
                    <a:ext uri="{9D8B030D-6E8A-4147-A177-3AD203B41FA5}">
                      <a16:colId xmlns:a16="http://schemas.microsoft.com/office/drawing/2014/main" val="20005"/>
                    </a:ext>
                  </a:extLst>
                </a:gridCol>
                <a:gridCol w="946089">
                  <a:extLst>
                    <a:ext uri="{9D8B030D-6E8A-4147-A177-3AD203B41FA5}">
                      <a16:colId xmlns:a16="http://schemas.microsoft.com/office/drawing/2014/main" val="20006"/>
                    </a:ext>
                  </a:extLst>
                </a:gridCol>
                <a:gridCol w="945242">
                  <a:extLst>
                    <a:ext uri="{9D8B030D-6E8A-4147-A177-3AD203B41FA5}">
                      <a16:colId xmlns:a16="http://schemas.microsoft.com/office/drawing/2014/main" val="20007"/>
                    </a:ext>
                  </a:extLst>
                </a:gridCol>
              </a:tblGrid>
              <a:tr h="454920">
                <a:tc rowSpan="2">
                  <a:txBody>
                    <a:bodyPr/>
                    <a:lstStyle/>
                    <a:p>
                      <a:pPr marL="91440" marR="91440" algn="ctr">
                        <a:lnSpc>
                          <a:spcPct val="135000"/>
                        </a:lnSpc>
                        <a:spcBef>
                          <a:spcPts val="0"/>
                        </a:spcBef>
                        <a:spcAft>
                          <a:spcPts val="0"/>
                        </a:spcAft>
                      </a:pPr>
                      <a:r>
                        <a:rPr lang="en-US" sz="1200" spc="-25"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64135"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Speed</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68580" marR="205740" algn="ctr">
                        <a:lnSpc>
                          <a:spcPct val="135000"/>
                        </a:lnSpc>
                        <a:spcBef>
                          <a:spcPts val="0"/>
                        </a:spcBef>
                        <a:spcAft>
                          <a:spcPts val="0"/>
                        </a:spcAft>
                      </a:pPr>
                      <a:r>
                        <a:rPr lang="en-US" sz="1200" spc="5" dirty="0">
                          <a:effectLst/>
                          <a:latin typeface="Arial" panose="020B0604020202020204" pitchFamily="34" charset="0"/>
                          <a:cs typeface="Arial" panose="020B0604020202020204" pitchFamily="34" charset="0"/>
                        </a:rPr>
                        <a:t>Feed</a:t>
                      </a:r>
                    </a:p>
                    <a:p>
                      <a:pPr marL="68580" marR="205740" algn="ctr">
                        <a:lnSpc>
                          <a:spcPct val="135000"/>
                        </a:lnSpc>
                        <a:spcBef>
                          <a:spcPts val="0"/>
                        </a:spcBef>
                        <a:spcAft>
                          <a:spcPts val="0"/>
                        </a:spcAft>
                      </a:pPr>
                      <a:r>
                        <a:rPr lang="en-US" sz="1200" spc="5" dirty="0">
                          <a:effectLst/>
                          <a:latin typeface="Arial" panose="020B0604020202020204" pitchFamily="34" charset="0"/>
                          <a:cs typeface="Arial" panose="020B0604020202020204" pitchFamily="34" charset="0"/>
                        </a:rPr>
                        <a:t> </a:t>
                      </a:r>
                      <a:r>
                        <a:rPr lang="en-US" sz="1200" dirty="0">
                          <a:effectLst/>
                          <a:latin typeface="Arial" panose="020B0604020202020204" pitchFamily="34" charset="0"/>
                          <a:cs typeface="Arial" panose="020B0604020202020204" pitchFamily="34" charset="0"/>
                        </a:rPr>
                        <a:t>rate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68580" marR="114300" algn="ctr">
                        <a:lnSpc>
                          <a:spcPct val="135000"/>
                        </a:lnSpc>
                        <a:spcBef>
                          <a:spcPts val="0"/>
                        </a:spcBef>
                        <a:spcAft>
                          <a:spcPts val="0"/>
                        </a:spcAft>
                      </a:pPr>
                      <a:r>
                        <a:rPr lang="en-US" sz="1200" spc="-10" dirty="0">
                          <a:effectLst/>
                          <a:latin typeface="Arial" panose="020B0604020202020204" pitchFamily="34" charset="0"/>
                          <a:cs typeface="Arial" panose="020B0604020202020204" pitchFamily="34" charset="0"/>
                        </a:rPr>
                        <a:t>Depth </a:t>
                      </a:r>
                      <a:r>
                        <a:rPr lang="en-US" sz="1200" dirty="0">
                          <a:effectLst/>
                          <a:latin typeface="Arial" panose="020B0604020202020204" pitchFamily="34" charset="0"/>
                          <a:cs typeface="Arial" panose="020B0604020202020204" pitchFamily="34" charset="0"/>
                        </a:rPr>
                        <a:t>of </a:t>
                      </a:r>
                    </a:p>
                    <a:p>
                      <a:pPr marL="68580" marR="114300" algn="ctr">
                        <a:lnSpc>
                          <a:spcPct val="135000"/>
                        </a:lnSpc>
                        <a:spcBef>
                          <a:spcPts val="0"/>
                        </a:spcBef>
                        <a:spcAft>
                          <a:spcPts val="0"/>
                        </a:spcAft>
                      </a:pPr>
                      <a:r>
                        <a:rPr lang="en-US" sz="1200" dirty="0">
                          <a:effectLst/>
                          <a:latin typeface="Arial" panose="020B0604020202020204" pitchFamily="34" charset="0"/>
                          <a:cs typeface="Arial" panose="020B0604020202020204" pitchFamily="34" charset="0"/>
                        </a:rPr>
                        <a:t>cut</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gridSpan="4">
                  <a:txBody>
                    <a:bodyPr/>
                    <a:lstStyle/>
                    <a:p>
                      <a:pPr marL="0" marR="45720" algn="ctr">
                        <a:lnSpc>
                          <a:spcPct val="150000"/>
                        </a:lnSpc>
                        <a:spcBef>
                          <a:spcPts val="360"/>
                        </a:spcBef>
                        <a:spcAft>
                          <a:spcPts val="0"/>
                        </a:spcAft>
                      </a:pPr>
                      <a:r>
                        <a:rPr lang="en-US" sz="1200" spc="30">
                          <a:effectLst/>
                          <a:latin typeface="Arial" panose="020B0604020202020204" pitchFamily="34" charset="0"/>
                          <a:cs typeface="Arial" panose="020B0604020202020204" pitchFamily="34" charset="0"/>
                        </a:rPr>
                        <a:t>Measured values of 'y' G.R</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98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26035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469885">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33(1)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dirty="0">
                          <a:effectLst/>
                          <a:latin typeface="Arial" panose="020B0604020202020204" pitchFamily="34" charset="0"/>
                          <a:cs typeface="Arial" panose="020B0604020202020204" pitchFamily="34" charset="0"/>
                        </a:rPr>
                        <a:t>2.5(1)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0.5(1)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21.5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dirty="0">
                          <a:effectLst/>
                          <a:latin typeface="Arial" panose="020B0604020202020204" pitchFamily="34" charset="0"/>
                          <a:cs typeface="Arial" panose="020B0604020202020204" pitchFamily="34" charset="0"/>
                        </a:rPr>
                        <a:t>20.2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20.5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2270" algn="dec"/>
                        </a:tabLst>
                      </a:pPr>
                      <a:r>
                        <a:rPr lang="en-US" sz="1200">
                          <a:effectLst/>
                          <a:latin typeface="Arial" panose="020B0604020202020204" pitchFamily="34" charset="0"/>
                          <a:cs typeface="Arial" panose="020B0604020202020204" pitchFamily="34" charset="0"/>
                        </a:rPr>
                        <a:t>19.0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54920">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33(1)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a:effectLst/>
                          <a:latin typeface="Arial" panose="020B0604020202020204" pitchFamily="34" charset="0"/>
                          <a:cs typeface="Arial" panose="020B0604020202020204" pitchFamily="34" charset="0"/>
                        </a:rPr>
                        <a:t>5.0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1.0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18.5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a:effectLst/>
                          <a:latin typeface="Arial" panose="020B0604020202020204" pitchFamily="34" charset="0"/>
                          <a:cs typeface="Arial" panose="020B0604020202020204" pitchFamily="34" charset="0"/>
                        </a:rPr>
                        <a:t>17.5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18.0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2270" algn="dec"/>
                        </a:tabLst>
                      </a:pPr>
                      <a:r>
                        <a:rPr lang="en-US" sz="1200" dirty="0">
                          <a:effectLst/>
                          <a:latin typeface="Arial" panose="020B0604020202020204" pitchFamily="34" charset="0"/>
                          <a:cs typeface="Arial" panose="020B0604020202020204" pitchFamily="34" charset="0"/>
                        </a:rPr>
                        <a:t>18.0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69885">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45(2)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a:effectLst/>
                          <a:latin typeface="Arial" panose="020B0604020202020204" pitchFamily="34" charset="0"/>
                          <a:cs typeface="Arial" panose="020B0604020202020204" pitchFamily="34" charset="0"/>
                        </a:rPr>
                        <a:t>2.5 (1)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1.0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19.0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a:effectLst/>
                          <a:latin typeface="Arial" panose="020B0604020202020204" pitchFamily="34" charset="0"/>
                          <a:cs typeface="Arial" panose="020B0604020202020204" pitchFamily="34" charset="0"/>
                        </a:rPr>
                        <a:t>19.5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18.8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2270" algn="dec"/>
                        </a:tabLst>
                      </a:pPr>
                      <a:r>
                        <a:rPr lang="en-US" sz="1200">
                          <a:effectLst/>
                          <a:latin typeface="Arial" panose="020B0604020202020204" pitchFamily="34" charset="0"/>
                          <a:cs typeface="Arial" panose="020B0604020202020204" pitchFamily="34" charset="0"/>
                        </a:rPr>
                        <a:t>18.8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469885">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45(2)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a:effectLst/>
                          <a:latin typeface="Arial" panose="020B0604020202020204" pitchFamily="34" charset="0"/>
                          <a:cs typeface="Arial" panose="020B0604020202020204" pitchFamily="34" charset="0"/>
                        </a:rPr>
                        <a:t>5.0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0.5 (1)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16.0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a:effectLst/>
                          <a:latin typeface="Arial" panose="020B0604020202020204" pitchFamily="34" charset="0"/>
                          <a:cs typeface="Arial" panose="020B0604020202020204" pitchFamily="34" charset="0"/>
                        </a:rPr>
                        <a:t>16.2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16.6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45720" algn="l">
                        <a:lnSpc>
                          <a:spcPct val="150000"/>
                        </a:lnSpc>
                        <a:spcBef>
                          <a:spcPts val="360"/>
                        </a:spcBef>
                        <a:spcAft>
                          <a:spcPts val="0"/>
                        </a:spcAft>
                      </a:pPr>
                      <a:r>
                        <a:rPr lang="en-US" sz="1200" spc="5" dirty="0">
                          <a:effectLst/>
                          <a:latin typeface="Arial" panose="020B0604020202020204" pitchFamily="34" charset="0"/>
                          <a:cs typeface="Arial" panose="020B0604020202020204" pitchFamily="34" charset="0"/>
                        </a:rPr>
                        <a:t>16.6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5156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8: </a:t>
                </a:r>
                <a:r>
                  <a:rPr lang="en-US" sz="2400" dirty="0">
                    <a:latin typeface="Arial" panose="020B0604020202020204" pitchFamily="34" charset="0"/>
                    <a:cs typeface="Arial" panose="020B0604020202020204" pitchFamily="34" charset="0"/>
                  </a:rPr>
                  <a:t> Calculate the objective function </a:t>
                </a:r>
              </a:p>
              <a:p>
                <a:pPr latinLnBrk="0">
                  <a:lnSpc>
                    <a:spcPct val="150000"/>
                  </a:lnSpc>
                </a:pPr>
                <a:r>
                  <a:rPr lang="en-US" altLang="ko-KR" sz="2000" dirty="0">
                    <a:latin typeface="Arial" panose="020B0604020202020204" pitchFamily="34" charset="0"/>
                    <a:cs typeface="Arial" panose="020B0604020202020204" pitchFamily="34" charset="0"/>
                  </a:rPr>
                  <a:t>From step 4, for our type of problem of </a:t>
                </a:r>
                <a:r>
                  <a:rPr lang="en-US" altLang="ko-KR" sz="2000" b="1" dirty="0">
                    <a:latin typeface="Arial" panose="020B0604020202020204" pitchFamily="34" charset="0"/>
                    <a:cs typeface="Arial" panose="020B0604020202020204" pitchFamily="34" charset="0"/>
                  </a:rPr>
                  <a:t>larger the better </a:t>
                </a:r>
                <a:r>
                  <a:rPr lang="en-US" altLang="ko-KR" sz="2000" dirty="0">
                    <a:latin typeface="Arial" panose="020B0604020202020204" pitchFamily="34" charset="0"/>
                    <a:cs typeface="Arial" panose="020B0604020202020204" pitchFamily="34" charset="0"/>
                  </a:rPr>
                  <a:t>category</a:t>
                </a:r>
                <a:br>
                  <a:rPr lang="en-US" altLang="ko-KR" sz="2000" dirty="0">
                    <a:latin typeface="Arial" panose="020B0604020202020204" pitchFamily="34" charset="0"/>
                    <a:cs typeface="Arial" panose="020B0604020202020204" pitchFamily="34" charset="0"/>
                  </a:rPr>
                </a:br>
                <a:br>
                  <a:rPr lang="en-US" altLang="ko-KR" sz="2000" b="1" dirty="0">
                    <a:latin typeface="Arial" panose="020B0604020202020204" pitchFamily="34" charset="0"/>
                    <a:cs typeface="Arial" panose="020B0604020202020204" pitchFamily="34" charset="0"/>
                  </a:rPr>
                </a:br>
                <a:endParaRPr lang="en-US" altLang="ko-KR" sz="2000" b="1" dirty="0">
                  <a:latin typeface="Arial" panose="020B0604020202020204" pitchFamily="34" charset="0"/>
                  <a:cs typeface="Arial" panose="020B0604020202020204" pitchFamily="34" charset="0"/>
                </a:endParaRPr>
              </a:p>
              <a:p>
                <a:pPr marL="0" indent="0" latinLnBrk="0">
                  <a:lnSpc>
                    <a:spcPct val="150000"/>
                  </a:lnSpc>
                  <a:buNone/>
                </a:pPr>
                <a:endParaRPr lang="en-US" altLang="ko-KR" sz="2000" dirty="0">
                  <a:latin typeface="Arial" panose="020B0604020202020204" pitchFamily="34" charset="0"/>
                  <a:cs typeface="Arial" panose="020B0604020202020204" pitchFamily="34" charset="0"/>
                </a:endParaRPr>
              </a:p>
              <a:p>
                <a:pPr marL="0" indent="0" latinLnBrk="0">
                  <a:lnSpc>
                    <a:spcPct val="150000"/>
                  </a:lnSpc>
                  <a:buNone/>
                </a:pPr>
                <a:br>
                  <a:rPr lang="en-US" altLang="ko-KR" sz="2000"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η = </a:t>
                </a:r>
                <a:r>
                  <a:rPr lang="en-US" altLang="ko-KR" sz="2000" dirty="0">
                    <a:latin typeface="Arial" panose="020B0604020202020204" pitchFamily="34" charset="0"/>
                    <a:cs typeface="Arial" panose="020B0604020202020204" pitchFamily="34" charset="0"/>
                  </a:rPr>
                  <a:t>- 10 log10 {1/4 (1/</a:t>
                </a:r>
                <a14:m>
                  <m:oMath xmlns:m="http://schemas.openxmlformats.org/officeDocument/2006/math">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21.5</m:t>
                        </m:r>
                      </m:e>
                      <m:sup>
                        <m:r>
                          <a:rPr lang="en-US" altLang="ko-KR" sz="2000" i="1">
                            <a:latin typeface="Cambria Math" panose="02040503050406030204" pitchFamily="18" charset="0"/>
                          </a:rPr>
                          <m:t>2</m:t>
                        </m:r>
                      </m:sup>
                    </m:sSup>
                  </m:oMath>
                </a14:m>
                <a:r>
                  <a:rPr lang="en-US" altLang="ko-KR" sz="2000" dirty="0">
                    <a:latin typeface="Arial" panose="020B0604020202020204" pitchFamily="34" charset="0"/>
                    <a:cs typeface="Arial" panose="020B0604020202020204" pitchFamily="34" charset="0"/>
                  </a:rPr>
                  <a:t>+ 1/</a:t>
                </a:r>
                <a14:m>
                  <m:oMath xmlns:m="http://schemas.openxmlformats.org/officeDocument/2006/math">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20.2</m:t>
                        </m:r>
                      </m:e>
                      <m:sup>
                        <m:r>
                          <a:rPr lang="en-US" altLang="ko-KR" sz="2000" i="1">
                            <a:latin typeface="Cambria Math" panose="02040503050406030204" pitchFamily="18" charset="0"/>
                          </a:rPr>
                          <m:t>2</m:t>
                        </m:r>
                      </m:sup>
                    </m:sSup>
                  </m:oMath>
                </a14:m>
                <a:r>
                  <a:rPr lang="en-US" altLang="ko-KR" sz="2000" dirty="0">
                    <a:latin typeface="Arial" panose="020B0604020202020204" pitchFamily="34" charset="0"/>
                    <a:cs typeface="Arial" panose="020B0604020202020204" pitchFamily="34" charset="0"/>
                  </a:rPr>
                  <a:t>+ 1/</a:t>
                </a:r>
                <a14:m>
                  <m:oMath xmlns:m="http://schemas.openxmlformats.org/officeDocument/2006/math">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20.5</m:t>
                        </m:r>
                      </m:e>
                      <m:sup>
                        <m:r>
                          <a:rPr lang="en-US" altLang="ko-KR" sz="2000" i="1">
                            <a:latin typeface="Cambria Math" panose="02040503050406030204" pitchFamily="18" charset="0"/>
                          </a:rPr>
                          <m:t>2</m:t>
                        </m:r>
                      </m:sup>
                    </m:sSup>
                  </m:oMath>
                </a14:m>
                <a:r>
                  <a:rPr lang="en-US" altLang="ko-KR" sz="2000" dirty="0">
                    <a:latin typeface="Arial" panose="020B0604020202020204" pitchFamily="34" charset="0"/>
                    <a:cs typeface="Arial" panose="020B0604020202020204" pitchFamily="34" charset="0"/>
                  </a:rPr>
                  <a:t>+ 1/</a:t>
                </a:r>
                <a14:m>
                  <m:oMath xmlns:m="http://schemas.openxmlformats.org/officeDocument/2006/math">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19</m:t>
                        </m:r>
                      </m:e>
                      <m:sup>
                        <m:r>
                          <a:rPr lang="en-US" altLang="ko-KR" sz="2000" i="1">
                            <a:latin typeface="Cambria Math" panose="02040503050406030204" pitchFamily="18" charset="0"/>
                          </a:rPr>
                          <m:t>2</m:t>
                        </m:r>
                      </m:sup>
                    </m:sSup>
                  </m:oMath>
                </a14:m>
                <a:r>
                  <a:rPr lang="en-US" altLang="ko-KR" sz="2000" dirty="0">
                    <a:latin typeface="Arial" panose="020B0604020202020204" pitchFamily="34" charset="0"/>
                    <a:cs typeface="Arial" panose="020B0604020202020204" pitchFamily="34" charset="0"/>
                  </a:rPr>
                  <a:t>) } = 26.13</a:t>
                </a:r>
              </a:p>
              <a:p>
                <a:pPr marL="0" indent="0" latinLnBrk="0">
                  <a:lnSpc>
                    <a:spcPct val="150000"/>
                  </a:lnSpc>
                  <a:buNone/>
                </a:pPr>
                <a:r>
                  <a:rPr lang="en-US" altLang="ko-KR" sz="2000" dirty="0">
                    <a:latin typeface="Arial" panose="020B0604020202020204" pitchFamily="34" charset="0"/>
                    <a:cs typeface="Arial" panose="020B0604020202020204" pitchFamily="34" charset="0"/>
                  </a:rPr>
                  <a:t>         	</a:t>
                </a:r>
                <a:br>
                  <a:rPr lang="en-US" altLang="ko-KR"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blipFill>
                <a:blip r:embed="rId2"/>
                <a:stretch>
                  <a:fillRect l="-833"/>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64</a:t>
            </a:fld>
            <a:endParaRPr lang="en-US" altLang="ko-KR" dirty="0"/>
          </a:p>
        </p:txBody>
      </p:sp>
      <p:pic>
        <p:nvPicPr>
          <p:cNvPr id="3" name="Picture 2">
            <a:extLst>
              <a:ext uri="{FF2B5EF4-FFF2-40B4-BE49-F238E27FC236}">
                <a16:creationId xmlns:a16="http://schemas.microsoft.com/office/drawing/2014/main" id="{97824916-4F15-ED90-BFA3-EB8ADEAEF490}"/>
              </a:ext>
            </a:extLst>
          </p:cNvPr>
          <p:cNvPicPr>
            <a:picLocks noChangeAspect="1"/>
          </p:cNvPicPr>
          <p:nvPr/>
        </p:nvPicPr>
        <p:blipFill rotWithShape="1">
          <a:blip r:embed="rId3"/>
          <a:srcRect l="29615" t="38046" r="32013" b="43267"/>
          <a:stretch/>
        </p:blipFill>
        <p:spPr>
          <a:xfrm>
            <a:off x="2675620" y="2960948"/>
            <a:ext cx="4954143" cy="1548171"/>
          </a:xfrm>
          <a:prstGeom prst="rect">
            <a:avLst/>
          </a:prstGeom>
        </p:spPr>
      </p:pic>
    </p:spTree>
    <p:extLst>
      <p:ext uri="{BB962C8B-B14F-4D97-AF65-F5344CB8AC3E}">
        <p14:creationId xmlns:p14="http://schemas.microsoft.com/office/powerpoint/2010/main" val="2837652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8: </a:t>
            </a:r>
            <a:r>
              <a:rPr lang="en-US" sz="2400" dirty="0">
                <a:latin typeface="Arial" panose="020B0604020202020204" pitchFamily="34" charset="0"/>
                <a:cs typeface="Arial" panose="020B0604020202020204" pitchFamily="34" charset="0"/>
              </a:rPr>
              <a:t> Calculate the objective function </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65</a:t>
            </a:fld>
            <a:endParaRPr lang="en-US" altLang="ko-KR" dirty="0"/>
          </a:p>
        </p:txBody>
      </p:sp>
      <p:graphicFrame>
        <p:nvGraphicFramePr>
          <p:cNvPr id="5" name="Table 4"/>
          <p:cNvGraphicFramePr>
            <a:graphicFrameLocks noGrp="1"/>
          </p:cNvGraphicFramePr>
          <p:nvPr/>
        </p:nvGraphicFramePr>
        <p:xfrm>
          <a:off x="1839826" y="2528900"/>
          <a:ext cx="8569009" cy="3259265"/>
        </p:xfrm>
        <a:graphic>
          <a:graphicData uri="http://schemas.openxmlformats.org/drawingml/2006/table">
            <a:tbl>
              <a:tblPr firstRow="1" firstCol="1" bandRow="1">
                <a:tableStyleId>{21E4AEA4-8DFA-4A89-87EB-49C32662AFE0}</a:tableStyleId>
              </a:tblPr>
              <a:tblGrid>
                <a:gridCol w="945242">
                  <a:extLst>
                    <a:ext uri="{9D8B030D-6E8A-4147-A177-3AD203B41FA5}">
                      <a16:colId xmlns:a16="http://schemas.microsoft.com/office/drawing/2014/main" val="20000"/>
                    </a:ext>
                  </a:extLst>
                </a:gridCol>
                <a:gridCol w="935925">
                  <a:extLst>
                    <a:ext uri="{9D8B030D-6E8A-4147-A177-3AD203B41FA5}">
                      <a16:colId xmlns:a16="http://schemas.microsoft.com/office/drawing/2014/main" val="20001"/>
                    </a:ext>
                  </a:extLst>
                </a:gridCol>
                <a:gridCol w="970652">
                  <a:extLst>
                    <a:ext uri="{9D8B030D-6E8A-4147-A177-3AD203B41FA5}">
                      <a16:colId xmlns:a16="http://schemas.microsoft.com/office/drawing/2014/main" val="20002"/>
                    </a:ext>
                  </a:extLst>
                </a:gridCol>
                <a:gridCol w="1099469">
                  <a:extLst>
                    <a:ext uri="{9D8B030D-6E8A-4147-A177-3AD203B41FA5}">
                      <a16:colId xmlns:a16="http://schemas.microsoft.com/office/drawing/2014/main" val="20003"/>
                    </a:ext>
                  </a:extLst>
                </a:gridCol>
                <a:gridCol w="798638">
                  <a:extLst>
                    <a:ext uri="{9D8B030D-6E8A-4147-A177-3AD203B41FA5}">
                      <a16:colId xmlns:a16="http://schemas.microsoft.com/office/drawing/2014/main" val="20004"/>
                    </a:ext>
                  </a:extLst>
                </a:gridCol>
                <a:gridCol w="946089">
                  <a:extLst>
                    <a:ext uri="{9D8B030D-6E8A-4147-A177-3AD203B41FA5}">
                      <a16:colId xmlns:a16="http://schemas.microsoft.com/office/drawing/2014/main" val="20005"/>
                    </a:ext>
                  </a:extLst>
                </a:gridCol>
                <a:gridCol w="946089">
                  <a:extLst>
                    <a:ext uri="{9D8B030D-6E8A-4147-A177-3AD203B41FA5}">
                      <a16:colId xmlns:a16="http://schemas.microsoft.com/office/drawing/2014/main" val="20006"/>
                    </a:ext>
                  </a:extLst>
                </a:gridCol>
                <a:gridCol w="945242">
                  <a:extLst>
                    <a:ext uri="{9D8B030D-6E8A-4147-A177-3AD203B41FA5}">
                      <a16:colId xmlns:a16="http://schemas.microsoft.com/office/drawing/2014/main" val="20007"/>
                    </a:ext>
                  </a:extLst>
                </a:gridCol>
                <a:gridCol w="981663">
                  <a:extLst>
                    <a:ext uri="{9D8B030D-6E8A-4147-A177-3AD203B41FA5}">
                      <a16:colId xmlns:a16="http://schemas.microsoft.com/office/drawing/2014/main" val="20008"/>
                    </a:ext>
                  </a:extLst>
                </a:gridCol>
              </a:tblGrid>
              <a:tr h="454920">
                <a:tc rowSpan="2">
                  <a:txBody>
                    <a:bodyPr/>
                    <a:lstStyle/>
                    <a:p>
                      <a:pPr marL="91440" marR="91440" algn="ctr">
                        <a:lnSpc>
                          <a:spcPct val="135000"/>
                        </a:lnSpc>
                        <a:spcBef>
                          <a:spcPts val="0"/>
                        </a:spcBef>
                        <a:spcAft>
                          <a:spcPts val="0"/>
                        </a:spcAft>
                      </a:pPr>
                      <a:r>
                        <a:rPr lang="en-US" sz="1200" spc="-25"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64135"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Speed</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68580" marR="205740" algn="ctr">
                        <a:lnSpc>
                          <a:spcPct val="135000"/>
                        </a:lnSpc>
                        <a:spcBef>
                          <a:spcPts val="0"/>
                        </a:spcBef>
                        <a:spcAft>
                          <a:spcPts val="0"/>
                        </a:spcAft>
                      </a:pPr>
                      <a:r>
                        <a:rPr lang="en-US" sz="1200" spc="5" dirty="0">
                          <a:effectLst/>
                          <a:latin typeface="Arial" panose="020B0604020202020204" pitchFamily="34" charset="0"/>
                          <a:cs typeface="Arial" panose="020B0604020202020204" pitchFamily="34" charset="0"/>
                        </a:rPr>
                        <a:t>Feed</a:t>
                      </a:r>
                    </a:p>
                    <a:p>
                      <a:pPr marL="68580" marR="205740" algn="ctr">
                        <a:lnSpc>
                          <a:spcPct val="135000"/>
                        </a:lnSpc>
                        <a:spcBef>
                          <a:spcPts val="0"/>
                        </a:spcBef>
                        <a:spcAft>
                          <a:spcPts val="0"/>
                        </a:spcAft>
                      </a:pPr>
                      <a:r>
                        <a:rPr lang="en-US" sz="1200" spc="5" dirty="0">
                          <a:effectLst/>
                          <a:latin typeface="Arial" panose="020B0604020202020204" pitchFamily="34" charset="0"/>
                          <a:cs typeface="Arial" panose="020B0604020202020204" pitchFamily="34" charset="0"/>
                        </a:rPr>
                        <a:t> </a:t>
                      </a:r>
                      <a:r>
                        <a:rPr lang="en-US" sz="1200" dirty="0">
                          <a:effectLst/>
                          <a:latin typeface="Arial" panose="020B0604020202020204" pitchFamily="34" charset="0"/>
                          <a:cs typeface="Arial" panose="020B0604020202020204" pitchFamily="34" charset="0"/>
                        </a:rPr>
                        <a:t>rate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68580" marR="114300" algn="ctr">
                        <a:lnSpc>
                          <a:spcPct val="135000"/>
                        </a:lnSpc>
                        <a:spcBef>
                          <a:spcPts val="0"/>
                        </a:spcBef>
                        <a:spcAft>
                          <a:spcPts val="0"/>
                        </a:spcAft>
                      </a:pPr>
                      <a:r>
                        <a:rPr lang="en-US" sz="1200" spc="-10" dirty="0">
                          <a:effectLst/>
                          <a:latin typeface="Arial" panose="020B0604020202020204" pitchFamily="34" charset="0"/>
                          <a:cs typeface="Arial" panose="020B0604020202020204" pitchFamily="34" charset="0"/>
                        </a:rPr>
                        <a:t>Depth </a:t>
                      </a:r>
                      <a:r>
                        <a:rPr lang="en-US" sz="1200" dirty="0">
                          <a:effectLst/>
                          <a:latin typeface="Arial" panose="020B0604020202020204" pitchFamily="34" charset="0"/>
                          <a:cs typeface="Arial" panose="020B0604020202020204" pitchFamily="34" charset="0"/>
                        </a:rPr>
                        <a:t>of </a:t>
                      </a:r>
                    </a:p>
                    <a:p>
                      <a:pPr marL="68580" marR="114300" algn="ctr">
                        <a:lnSpc>
                          <a:spcPct val="135000"/>
                        </a:lnSpc>
                        <a:spcBef>
                          <a:spcPts val="0"/>
                        </a:spcBef>
                        <a:spcAft>
                          <a:spcPts val="0"/>
                        </a:spcAft>
                      </a:pPr>
                      <a:r>
                        <a:rPr lang="en-US" sz="1200" dirty="0">
                          <a:effectLst/>
                          <a:latin typeface="Arial" panose="020B0604020202020204" pitchFamily="34" charset="0"/>
                          <a:cs typeface="Arial" panose="020B0604020202020204" pitchFamily="34" charset="0"/>
                        </a:rPr>
                        <a:t>cut</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gridSpan="4">
                  <a:txBody>
                    <a:bodyPr/>
                    <a:lstStyle/>
                    <a:p>
                      <a:pPr marL="0" marR="45720" algn="ctr">
                        <a:lnSpc>
                          <a:spcPct val="150000"/>
                        </a:lnSpc>
                        <a:spcBef>
                          <a:spcPts val="360"/>
                        </a:spcBef>
                        <a:spcAft>
                          <a:spcPts val="0"/>
                        </a:spcAft>
                      </a:pPr>
                      <a:r>
                        <a:rPr lang="en-US" sz="1200" spc="30">
                          <a:effectLst/>
                          <a:latin typeface="Arial" panose="020B0604020202020204" pitchFamily="34" charset="0"/>
                          <a:cs typeface="Arial" panose="020B0604020202020204" pitchFamily="34" charset="0"/>
                        </a:rPr>
                        <a:t>Measured values of 'y' G.R</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45720" algn="ctr">
                        <a:lnSpc>
                          <a:spcPct val="150000"/>
                        </a:lnSpc>
                        <a:spcBef>
                          <a:spcPts val="360"/>
                        </a:spcBef>
                        <a:spcAft>
                          <a:spcPts val="0"/>
                        </a:spcAft>
                      </a:pPr>
                      <a:r>
                        <a:rPr lang="en-US" sz="1200">
                          <a:effectLst/>
                          <a:latin typeface="Arial" panose="020B0604020202020204" pitchFamily="34" charset="0"/>
                          <a:cs typeface="Arial" panose="020B0604020202020204" pitchFamily="34" charset="0"/>
                        </a:rPr>
                        <a:t> </a:t>
                      </a:r>
                      <a:endParaRPr lang="en-US" sz="1100">
                        <a:effectLst/>
                        <a:latin typeface="Arial" panose="020B0604020202020204" pitchFamily="34" charset="0"/>
                        <a:cs typeface="Arial" panose="020B0604020202020204" pitchFamily="34" charset="0"/>
                      </a:endParaRPr>
                    </a:p>
                    <a:p>
                      <a:pPr marL="0" marR="45720" algn="ctr">
                        <a:lnSpc>
                          <a:spcPct val="150000"/>
                        </a:lnSpc>
                        <a:spcBef>
                          <a:spcPts val="360"/>
                        </a:spcBef>
                        <a:spcAft>
                          <a:spcPts val="0"/>
                        </a:spcAft>
                      </a:pPr>
                      <a:r>
                        <a:rPr lang="en-US" sz="1200">
                          <a:effectLst/>
                          <a:latin typeface="Arial" panose="020B0604020202020204" pitchFamily="34" charset="0"/>
                          <a:cs typeface="Arial" panose="020B0604020202020204" pitchFamily="34" charset="0"/>
                        </a:rPr>
                        <a:t>η</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4698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26035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10001"/>
                  </a:ext>
                </a:extLst>
              </a:tr>
              <a:tr h="469885">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33(1)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dirty="0">
                          <a:effectLst/>
                          <a:latin typeface="Arial" panose="020B0604020202020204" pitchFamily="34" charset="0"/>
                          <a:cs typeface="Arial" panose="020B0604020202020204" pitchFamily="34" charset="0"/>
                        </a:rPr>
                        <a:t>2.5(1)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0.5(1)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21.5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dirty="0">
                          <a:effectLst/>
                          <a:latin typeface="Arial" panose="020B0604020202020204" pitchFamily="34" charset="0"/>
                          <a:cs typeface="Arial" panose="020B0604020202020204" pitchFamily="34" charset="0"/>
                        </a:rPr>
                        <a:t>20.2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20.5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2270" algn="dec"/>
                        </a:tabLst>
                      </a:pPr>
                      <a:r>
                        <a:rPr lang="en-US" sz="1200">
                          <a:effectLst/>
                          <a:latin typeface="Arial" panose="020B0604020202020204" pitchFamily="34" charset="0"/>
                          <a:cs typeface="Arial" panose="020B0604020202020204" pitchFamily="34" charset="0"/>
                        </a:rPr>
                        <a:t>19.0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61315" algn="dec"/>
                        </a:tabLst>
                      </a:pPr>
                      <a:r>
                        <a:rPr lang="en-US" sz="1200" dirty="0">
                          <a:effectLst/>
                          <a:latin typeface="Arial" panose="020B0604020202020204" pitchFamily="34" charset="0"/>
                          <a:cs typeface="Arial" panose="020B0604020202020204" pitchFamily="34" charset="0"/>
                        </a:rPr>
                        <a:t>26.13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454920">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33(1)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a:effectLst/>
                          <a:latin typeface="Arial" panose="020B0604020202020204" pitchFamily="34" charset="0"/>
                          <a:cs typeface="Arial" panose="020B0604020202020204" pitchFamily="34" charset="0"/>
                        </a:rPr>
                        <a:t>5.0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1.0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18.5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a:effectLst/>
                          <a:latin typeface="Arial" panose="020B0604020202020204" pitchFamily="34" charset="0"/>
                          <a:cs typeface="Arial" panose="020B0604020202020204" pitchFamily="34" charset="0"/>
                        </a:rPr>
                        <a:t>17.5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18.0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2270" algn="dec"/>
                        </a:tabLst>
                      </a:pPr>
                      <a:r>
                        <a:rPr lang="en-US" sz="1200">
                          <a:effectLst/>
                          <a:latin typeface="Arial" panose="020B0604020202020204" pitchFamily="34" charset="0"/>
                          <a:cs typeface="Arial" panose="020B0604020202020204" pitchFamily="34" charset="0"/>
                        </a:rPr>
                        <a:t>18.0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61315" algn="dec"/>
                        </a:tabLst>
                      </a:pPr>
                      <a:r>
                        <a:rPr lang="en-US" sz="1200" dirty="0">
                          <a:effectLst/>
                          <a:latin typeface="Arial" panose="020B0604020202020204" pitchFamily="34" charset="0"/>
                          <a:cs typeface="Arial" panose="020B0604020202020204" pitchFamily="34" charset="0"/>
                        </a:rPr>
                        <a:t>25.10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469885">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45(2)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a:effectLst/>
                          <a:latin typeface="Arial" panose="020B0604020202020204" pitchFamily="34" charset="0"/>
                          <a:cs typeface="Arial" panose="020B0604020202020204" pitchFamily="34" charset="0"/>
                        </a:rPr>
                        <a:t>2.5 (1)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1.0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19.0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a:effectLst/>
                          <a:latin typeface="Arial" panose="020B0604020202020204" pitchFamily="34" charset="0"/>
                          <a:cs typeface="Arial" panose="020B0604020202020204" pitchFamily="34" charset="0"/>
                        </a:rPr>
                        <a:t>19.5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dirty="0">
                          <a:effectLst/>
                          <a:latin typeface="Arial" panose="020B0604020202020204" pitchFamily="34" charset="0"/>
                          <a:cs typeface="Arial" panose="020B0604020202020204" pitchFamily="34" charset="0"/>
                        </a:rPr>
                        <a:t>18.8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2270" algn="dec"/>
                        </a:tabLst>
                      </a:pPr>
                      <a:r>
                        <a:rPr lang="en-US" sz="1200">
                          <a:effectLst/>
                          <a:latin typeface="Arial" panose="020B0604020202020204" pitchFamily="34" charset="0"/>
                          <a:cs typeface="Arial" panose="020B0604020202020204" pitchFamily="34" charset="0"/>
                        </a:rPr>
                        <a:t>18.8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61315" algn="dec"/>
                        </a:tabLst>
                      </a:pPr>
                      <a:r>
                        <a:rPr lang="en-US" sz="1200" dirty="0">
                          <a:effectLst/>
                          <a:latin typeface="Arial" panose="020B0604020202020204" pitchFamily="34" charset="0"/>
                          <a:cs typeface="Arial" panose="020B0604020202020204" pitchFamily="34" charset="0"/>
                        </a:rPr>
                        <a:t>25.58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469885">
                <a:tc>
                  <a:txBody>
                    <a:bodyPr/>
                    <a:lstStyle/>
                    <a:p>
                      <a:pPr marL="7302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64135"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45(2)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7640" algn="dec"/>
                        </a:tabLst>
                      </a:pPr>
                      <a:r>
                        <a:rPr lang="en-US" sz="1200">
                          <a:effectLst/>
                          <a:latin typeface="Arial" panose="020B0604020202020204" pitchFamily="34" charset="0"/>
                          <a:cs typeface="Arial" panose="020B0604020202020204" pitchFamily="34" charset="0"/>
                        </a:rPr>
                        <a:t>5.0 (2)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169545" algn="dec"/>
                        </a:tabLst>
                      </a:pPr>
                      <a:r>
                        <a:rPr lang="en-US" sz="1200">
                          <a:effectLst/>
                          <a:latin typeface="Arial" panose="020B0604020202020204" pitchFamily="34" charset="0"/>
                          <a:cs typeface="Arial" panose="020B0604020202020204" pitchFamily="34" charset="0"/>
                        </a:rPr>
                        <a:t>0.5 (1)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7350" algn="dec"/>
                        </a:tabLst>
                      </a:pPr>
                      <a:r>
                        <a:rPr lang="en-US" sz="1200">
                          <a:effectLst/>
                          <a:latin typeface="Arial" panose="020B0604020202020204" pitchFamily="34" charset="0"/>
                          <a:cs typeface="Arial" panose="020B0604020202020204" pitchFamily="34" charset="0"/>
                        </a:rPr>
                        <a:t>16.0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91795" algn="dec"/>
                        </a:tabLst>
                      </a:pPr>
                      <a:r>
                        <a:rPr lang="en-US" sz="1200">
                          <a:effectLst/>
                          <a:latin typeface="Arial" panose="020B0604020202020204" pitchFamily="34" charset="0"/>
                          <a:cs typeface="Arial" panose="020B0604020202020204" pitchFamily="34" charset="0"/>
                        </a:rPr>
                        <a:t>16.2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6990" marR="0">
                        <a:lnSpc>
                          <a:spcPts val="1775"/>
                        </a:lnSpc>
                        <a:spcBef>
                          <a:spcPts val="0"/>
                        </a:spcBef>
                        <a:spcAft>
                          <a:spcPts val="0"/>
                        </a:spcAft>
                        <a:tabLst>
                          <a:tab pos="389255" algn="dec"/>
                        </a:tabLst>
                      </a:pPr>
                      <a:r>
                        <a:rPr lang="en-US" sz="1200">
                          <a:effectLst/>
                          <a:latin typeface="Arial" panose="020B0604020202020204" pitchFamily="34" charset="0"/>
                          <a:cs typeface="Arial" panose="020B0604020202020204" pitchFamily="34" charset="0"/>
                        </a:rPr>
                        <a:t>16.6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45720" algn="ctr">
                        <a:lnSpc>
                          <a:spcPct val="150000"/>
                        </a:lnSpc>
                        <a:spcBef>
                          <a:spcPts val="360"/>
                        </a:spcBef>
                        <a:spcAft>
                          <a:spcPts val="0"/>
                        </a:spcAft>
                      </a:pPr>
                      <a:r>
                        <a:rPr lang="en-US" sz="1200" spc="5">
                          <a:effectLst/>
                          <a:latin typeface="Arial" panose="020B0604020202020204" pitchFamily="34" charset="0"/>
                          <a:cs typeface="Arial" panose="020B0604020202020204" pitchFamily="34" charset="0"/>
                        </a:rPr>
                        <a:t>16.6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45720">
                        <a:lnSpc>
                          <a:spcPct val="150000"/>
                        </a:lnSpc>
                        <a:spcBef>
                          <a:spcPts val="360"/>
                        </a:spcBef>
                        <a:spcAft>
                          <a:spcPts val="0"/>
                        </a:spcAft>
                      </a:pPr>
                      <a:r>
                        <a:rPr lang="en-US" sz="1200" spc="5" baseline="0" dirty="0">
                          <a:effectLst/>
                          <a:latin typeface="Arial" panose="020B0604020202020204" pitchFamily="34" charset="0"/>
                          <a:cs typeface="Arial" panose="020B0604020202020204" pitchFamily="34" charset="0"/>
                        </a:rPr>
                        <a:t> </a:t>
                      </a:r>
                      <a:r>
                        <a:rPr lang="en-US" sz="1200" spc="5" dirty="0">
                          <a:effectLst/>
                          <a:latin typeface="Arial" panose="020B0604020202020204" pitchFamily="34" charset="0"/>
                          <a:cs typeface="Arial" panose="020B0604020202020204" pitchFamily="34" charset="0"/>
                        </a:rPr>
                        <a:t>24.27</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5"/>
                  </a:ext>
                </a:extLst>
              </a:tr>
              <a:tr h="469885">
                <a:tc>
                  <a:txBody>
                    <a:bodyPr/>
                    <a:lstStyle/>
                    <a:p>
                      <a:pPr marL="0" marR="45720">
                        <a:lnSpc>
                          <a:spcPct val="150000"/>
                        </a:lnSpc>
                        <a:spcBef>
                          <a:spcPts val="360"/>
                        </a:spcBef>
                        <a:spcAft>
                          <a:spcPts val="0"/>
                        </a:spcAft>
                      </a:pPr>
                      <a:r>
                        <a:rPr lang="en-US" sz="1200" spc="5">
                          <a:effectLst/>
                          <a:latin typeface="Arial" panose="020B0604020202020204" pitchFamily="34" charset="0"/>
                          <a:cs typeface="Arial" panose="020B0604020202020204" pitchFamily="34" charset="0"/>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45720">
                        <a:lnSpc>
                          <a:spcPct val="150000"/>
                        </a:lnSpc>
                        <a:spcBef>
                          <a:spcPts val="360"/>
                        </a:spcBef>
                        <a:spcAft>
                          <a:spcPts val="0"/>
                        </a:spcAft>
                      </a:pPr>
                      <a:r>
                        <a:rPr lang="en-US" sz="1200" spc="5">
                          <a:effectLst/>
                          <a:latin typeface="Arial" panose="020B0604020202020204" pitchFamily="34" charset="0"/>
                          <a:cs typeface="Arial" panose="020B0604020202020204" pitchFamily="34" charset="0"/>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45720">
                        <a:lnSpc>
                          <a:spcPct val="150000"/>
                        </a:lnSpc>
                        <a:spcBef>
                          <a:spcPts val="360"/>
                        </a:spcBef>
                        <a:spcAft>
                          <a:spcPts val="0"/>
                        </a:spcAft>
                      </a:pPr>
                      <a:r>
                        <a:rPr lang="en-US" sz="1200" spc="5">
                          <a:effectLst/>
                          <a:latin typeface="Arial" panose="020B0604020202020204" pitchFamily="34" charset="0"/>
                          <a:cs typeface="Arial" panose="020B0604020202020204" pitchFamily="34" charset="0"/>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45720">
                        <a:lnSpc>
                          <a:spcPct val="150000"/>
                        </a:lnSpc>
                        <a:spcBef>
                          <a:spcPts val="360"/>
                        </a:spcBef>
                        <a:spcAft>
                          <a:spcPts val="0"/>
                        </a:spcAft>
                      </a:pPr>
                      <a:r>
                        <a:rPr lang="en-US" sz="1200" spc="5">
                          <a:effectLst/>
                          <a:latin typeface="Arial" panose="020B0604020202020204" pitchFamily="34" charset="0"/>
                          <a:cs typeface="Arial" panose="020B0604020202020204" pitchFamily="34" charset="0"/>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gridSpan="4">
                  <a:txBody>
                    <a:bodyPr/>
                    <a:lstStyle/>
                    <a:p>
                      <a:pPr marL="0" marR="45720" algn="ctr">
                        <a:lnSpc>
                          <a:spcPct val="150000"/>
                        </a:lnSpc>
                        <a:spcBef>
                          <a:spcPts val="360"/>
                        </a:spcBef>
                        <a:spcAft>
                          <a:spcPts val="0"/>
                        </a:spcAft>
                      </a:pPr>
                      <a:r>
                        <a:rPr lang="en-US" sz="1200" spc="5" dirty="0">
                          <a:effectLst/>
                          <a:latin typeface="Arial" panose="020B0604020202020204" pitchFamily="34" charset="0"/>
                          <a:cs typeface="Arial" panose="020B0604020202020204" pitchFamily="34" charset="0"/>
                        </a:rPr>
                        <a:t>Mean</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45720">
                        <a:lnSpc>
                          <a:spcPct val="150000"/>
                        </a:lnSpc>
                        <a:spcBef>
                          <a:spcPts val="360"/>
                        </a:spcBef>
                        <a:spcAft>
                          <a:spcPts val="0"/>
                        </a:spcAft>
                      </a:pPr>
                      <a:r>
                        <a:rPr lang="en-US" sz="1200" spc="5" dirty="0">
                          <a:effectLst/>
                          <a:latin typeface="Arial" panose="020B0604020202020204" pitchFamily="34" charset="0"/>
                          <a:cs typeface="Arial" panose="020B0604020202020204" pitchFamily="34" charset="0"/>
                        </a:rPr>
                        <a:t>25.27</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6"/>
                  </a:ext>
                </a:extLst>
              </a:tr>
            </a:tbl>
          </a:graphicData>
        </a:graphic>
      </p:graphicFrame>
      <p:sp>
        <p:nvSpPr>
          <p:cNvPr id="3" name="Rounded Rectangle 2"/>
          <p:cNvSpPr/>
          <p:nvPr/>
        </p:nvSpPr>
        <p:spPr>
          <a:xfrm>
            <a:off x="9408368" y="2312876"/>
            <a:ext cx="1188132" cy="381328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solidFill>
            </a:endParaRPr>
          </a:p>
        </p:txBody>
      </p:sp>
    </p:spTree>
    <p:extLst>
      <p:ext uri="{BB962C8B-B14F-4D97-AF65-F5344CB8AC3E}">
        <p14:creationId xmlns:p14="http://schemas.microsoft.com/office/powerpoint/2010/main" val="3546667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9: </a:t>
            </a:r>
            <a:r>
              <a:rPr lang="en-US" sz="2400" dirty="0">
                <a:latin typeface="Arial" panose="020B0604020202020204" pitchFamily="34" charset="0"/>
                <a:cs typeface="Arial" panose="020B0604020202020204" pitchFamily="34" charset="0"/>
              </a:rPr>
              <a:t> Determine the factor effects </a:t>
            </a:r>
          </a:p>
          <a:p>
            <a:pPr marL="0" indent="0" latinLnBrk="0">
              <a:lnSpc>
                <a:spcPct val="150000"/>
              </a:lnSpc>
              <a:buNone/>
            </a:pPr>
            <a:r>
              <a:rPr lang="en-US" altLang="ko-KR" sz="1910" dirty="0">
                <a:latin typeface="Arial" panose="020B0604020202020204" pitchFamily="34" charset="0"/>
                <a:cs typeface="Arial" panose="020B0604020202020204" pitchFamily="34" charset="0"/>
              </a:rPr>
              <a:t>This method helps in segregating the individual effect of each control factor at each level and is denoted as mA1 mB1 etc.</a:t>
            </a:r>
            <a:br>
              <a:rPr lang="en-US" altLang="ko-KR" sz="1910" dirty="0">
                <a:latin typeface="Arial" panose="020B0604020202020204" pitchFamily="34" charset="0"/>
                <a:cs typeface="Arial" panose="020B0604020202020204" pitchFamily="34" charset="0"/>
              </a:rPr>
            </a:br>
            <a:r>
              <a:rPr lang="en-US" altLang="ko-KR" sz="1910" dirty="0">
                <a:latin typeface="Arial" panose="020B0604020202020204" pitchFamily="34" charset="0"/>
                <a:cs typeface="Arial" panose="020B0604020202020204" pitchFamily="34" charset="0"/>
              </a:rPr>
              <a:t>mA1 means the effect of factor A at level 1 </a:t>
            </a:r>
            <a:br>
              <a:rPr lang="en-US" altLang="ko-KR" sz="1910" dirty="0">
                <a:latin typeface="Arial" panose="020B0604020202020204" pitchFamily="34" charset="0"/>
                <a:cs typeface="Arial" panose="020B0604020202020204" pitchFamily="34" charset="0"/>
              </a:rPr>
            </a:br>
            <a:r>
              <a:rPr lang="en-US" altLang="ko-KR" sz="1910" dirty="0">
                <a:latin typeface="Arial" panose="020B0604020202020204" pitchFamily="34" charset="0"/>
                <a:cs typeface="Arial" panose="020B0604020202020204" pitchFamily="34" charset="0"/>
              </a:rPr>
              <a:t>mC2 means the effect of factor C at level 2</a:t>
            </a:r>
            <a:br>
              <a:rPr lang="en-US" altLang="ko-KR" sz="1910" dirty="0">
                <a:latin typeface="Arial" panose="020B0604020202020204" pitchFamily="34" charset="0"/>
                <a:cs typeface="Arial" panose="020B0604020202020204" pitchFamily="34" charset="0"/>
              </a:rPr>
            </a:br>
            <a:r>
              <a:rPr lang="en-US" altLang="ko-KR" sz="1910" dirty="0">
                <a:latin typeface="Arial" panose="020B0604020202020204" pitchFamily="34" charset="0"/>
                <a:cs typeface="Arial" panose="020B0604020202020204" pitchFamily="34" charset="0"/>
              </a:rPr>
              <a:t>Let us see how this can be calculated From the table under step 7.</a:t>
            </a:r>
            <a:br>
              <a:rPr lang="en-US" altLang="ko-KR" sz="1910" dirty="0">
                <a:latin typeface="Arial" panose="020B0604020202020204" pitchFamily="34" charset="0"/>
                <a:cs typeface="Arial" panose="020B0604020202020204" pitchFamily="34" charset="0"/>
              </a:rPr>
            </a:br>
            <a:r>
              <a:rPr lang="en-US" altLang="ko-KR" sz="1910" dirty="0">
                <a:latin typeface="Arial" panose="020B0604020202020204" pitchFamily="34" charset="0"/>
                <a:cs typeface="Arial" panose="020B0604020202020204" pitchFamily="34" charset="0"/>
              </a:rPr>
              <a:t>mA1 should be the effect of all those η values where factor A (speed) is used in level 1 (33mps).</a:t>
            </a:r>
            <a:br>
              <a:rPr lang="en-US" altLang="ko-KR" sz="1910" dirty="0">
                <a:latin typeface="Arial" panose="020B0604020202020204" pitchFamily="34" charset="0"/>
                <a:cs typeface="Arial" panose="020B0604020202020204" pitchFamily="34" charset="0"/>
              </a:rPr>
            </a:br>
            <a:r>
              <a:rPr lang="en-US" altLang="ko-KR" sz="1910" dirty="0">
                <a:latin typeface="Arial" panose="020B0604020202020204" pitchFamily="34" charset="0"/>
                <a:cs typeface="Arial" panose="020B0604020202020204" pitchFamily="34" charset="0"/>
              </a:rPr>
              <a:t>This occurs in expt.1 and expt. 2. So, using the values of these experiments,</a:t>
            </a:r>
          </a:p>
          <a:p>
            <a:pPr marL="0" indent="0" latinLnBrk="0">
              <a:lnSpc>
                <a:spcPct val="150000"/>
              </a:lnSpc>
              <a:buNone/>
            </a:pPr>
            <a:r>
              <a:rPr lang="en-US" altLang="ko-KR" sz="2493" b="1" dirty="0">
                <a:latin typeface="Times New Roman" panose="02020603050405020304" pitchFamily="18" charset="0"/>
              </a:rPr>
              <a:t>mA1 =1/2 (η1 + η2) = 0.5 (26.13 +25.10) = 25.62</a:t>
            </a:r>
            <a:br>
              <a:rPr lang="en-US" altLang="ko-KR" sz="2493" b="1" dirty="0">
                <a:latin typeface="Arial" panose="020B0604020202020204" pitchFamily="34" charset="0"/>
                <a:cs typeface="Arial" panose="020B0604020202020204" pitchFamily="34" charset="0"/>
              </a:rPr>
            </a:br>
            <a:endParaRPr lang="en-US" sz="2493"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66</a:t>
            </a:fld>
            <a:endParaRPr lang="en-US" altLang="ko-KR" dirty="0"/>
          </a:p>
        </p:txBody>
      </p:sp>
    </p:spTree>
    <p:extLst>
      <p:ext uri="{BB962C8B-B14F-4D97-AF65-F5344CB8AC3E}">
        <p14:creationId xmlns:p14="http://schemas.microsoft.com/office/powerpoint/2010/main" val="4022416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9: </a:t>
            </a:r>
            <a:r>
              <a:rPr lang="en-US" sz="2400" dirty="0">
                <a:latin typeface="Arial" panose="020B0604020202020204" pitchFamily="34" charset="0"/>
                <a:cs typeface="Arial" panose="020B0604020202020204" pitchFamily="34" charset="0"/>
              </a:rPr>
              <a:t> Determine the factor effects </a:t>
            </a:r>
          </a:p>
          <a:p>
            <a:pPr marL="0" indent="0" latinLnBrk="0">
              <a:lnSpc>
                <a:spcPct val="150000"/>
              </a:lnSpc>
              <a:buNone/>
            </a:pPr>
            <a:br>
              <a:rPr lang="en-US" altLang="ko-KR"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67</a:t>
            </a:fld>
            <a:endParaRPr lang="en-US" altLang="ko-KR" dirty="0"/>
          </a:p>
        </p:txBody>
      </p:sp>
      <p:sp>
        <p:nvSpPr>
          <p:cNvPr id="5" name="Rectangle 4"/>
          <p:cNvSpPr/>
          <p:nvPr/>
        </p:nvSpPr>
        <p:spPr>
          <a:xfrm>
            <a:off x="119336" y="2276872"/>
            <a:ext cx="8988725" cy="3093154"/>
          </a:xfrm>
          <a:prstGeom prst="rect">
            <a:avLst/>
          </a:prstGeom>
        </p:spPr>
        <p:txBody>
          <a:bodyPr wrap="square">
            <a:spAutoFit/>
          </a:bodyPr>
          <a:lstStyle/>
          <a:p>
            <a:pPr marL="91440" marR="0">
              <a:lnSpc>
                <a:spcPts val="1775"/>
              </a:lnSpc>
              <a:spcBef>
                <a:spcPts val="1260"/>
              </a:spcBef>
              <a:spcAft>
                <a:spcPts val="0"/>
              </a:spcAft>
              <a:tabLst>
                <a:tab pos="988695" algn="l"/>
                <a:tab pos="4906010" algn="r"/>
              </a:tabLst>
            </a:pPr>
            <a:r>
              <a:rPr lang="en-US" sz="1800" spc="2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Similarly, we can calculate the effect of other factors also as below: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91440" marR="0">
              <a:lnSpc>
                <a:spcPts val="1775"/>
              </a:lnSpc>
              <a:spcBef>
                <a:spcPts val="0"/>
              </a:spcBef>
              <a:spcAft>
                <a:spcPts val="0"/>
              </a:spcAft>
              <a:tabLst>
                <a:tab pos="988695" algn="l"/>
                <a:tab pos="4906010" algn="r"/>
              </a:tabLst>
            </a:pPr>
            <a:br>
              <a:rPr lang="en-US" sz="1800" dirty="0">
                <a:latin typeface="Times New Roman" panose="02020603050405020304" pitchFamily="18" charset="0"/>
                <a:ea typeface="Calibri" panose="020F0502020204030204" pitchFamily="34" charset="0"/>
                <a:cs typeface="Times New Roman" panose="02020603050405020304" pitchFamily="18" charset="0"/>
              </a:rPr>
            </a:b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0.5 (26.13 +25.10) = 25.62</a:t>
            </a:r>
          </a:p>
          <a:p>
            <a:pPr marL="91440" marR="0">
              <a:lnSpc>
                <a:spcPts val="1775"/>
              </a:lnSpc>
              <a:spcBef>
                <a:spcPts val="0"/>
              </a:spcBef>
              <a:spcAft>
                <a:spcPts val="0"/>
              </a:spcAft>
              <a:tabLst>
                <a:tab pos="988695" algn="l"/>
                <a:tab pos="4906010" algn="r"/>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0.5 (25.58 +24.27) = 24.92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6990" marR="0">
              <a:lnSpc>
                <a:spcPts val="1775"/>
              </a:lnSpc>
              <a:spcBef>
                <a:spcPts val="0"/>
              </a:spcBef>
              <a:spcAft>
                <a:spcPts val="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0.5 (26.13 +25.58) = 25.86</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6990" marR="0">
              <a:lnSpc>
                <a:spcPts val="1775"/>
              </a:lnSpc>
              <a:spcBef>
                <a:spcPts val="0"/>
              </a:spcBef>
              <a:spcAft>
                <a:spcPts val="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0.5 (25.10 +24.27) = 24.68</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6990" marR="0">
              <a:lnSpc>
                <a:spcPts val="1775"/>
              </a:lnSpc>
              <a:spcBef>
                <a:spcPts val="0"/>
              </a:spcBef>
              <a:spcAft>
                <a:spcPts val="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r>
              <a:rPr lang="en-US" sz="1800" spc="-1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0.5 (26.13 +24.27) = 25.2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6990" marR="0">
              <a:lnSpc>
                <a:spcPts val="1775"/>
              </a:lnSpc>
              <a:spcBef>
                <a:spcPts val="0"/>
              </a:spcBef>
              <a:spcAft>
                <a:spcPts val="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r>
              <a:rPr lang="en-US" sz="1800" spc="-1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0.5 (25.10 +25.58) = 25.34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p:cNvGraphicFramePr>
            <a:graphicFrameLocks noGrp="1"/>
          </p:cNvGraphicFramePr>
          <p:nvPr/>
        </p:nvGraphicFramePr>
        <p:xfrm>
          <a:off x="6611816" y="3141477"/>
          <a:ext cx="3281776" cy="1521460"/>
        </p:xfrm>
        <a:graphic>
          <a:graphicData uri="http://schemas.openxmlformats.org/drawingml/2006/table">
            <a:tbl>
              <a:tblPr firstRow="1" firstCol="1" bandRow="1">
                <a:tableStyleId>{21E4AEA4-8DFA-4A89-87EB-49C32662AFE0}</a:tableStyleId>
              </a:tblPr>
              <a:tblGrid>
                <a:gridCol w="1590795">
                  <a:extLst>
                    <a:ext uri="{9D8B030D-6E8A-4147-A177-3AD203B41FA5}">
                      <a16:colId xmlns:a16="http://schemas.microsoft.com/office/drawing/2014/main" val="20000"/>
                    </a:ext>
                  </a:extLst>
                </a:gridCol>
                <a:gridCol w="840075">
                  <a:extLst>
                    <a:ext uri="{9D8B030D-6E8A-4147-A177-3AD203B41FA5}">
                      <a16:colId xmlns:a16="http://schemas.microsoft.com/office/drawing/2014/main" val="20001"/>
                    </a:ext>
                  </a:extLst>
                </a:gridCol>
                <a:gridCol w="850906">
                  <a:extLst>
                    <a:ext uri="{9D8B030D-6E8A-4147-A177-3AD203B41FA5}">
                      <a16:colId xmlns:a16="http://schemas.microsoft.com/office/drawing/2014/main" val="20002"/>
                    </a:ext>
                  </a:extLst>
                </a:gridCol>
              </a:tblGrid>
              <a:tr h="292735">
                <a:tc>
                  <a:txBody>
                    <a:bodyPr/>
                    <a:lstStyle/>
                    <a:p>
                      <a:pPr marL="46990" marR="36830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Factor</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gridSpan="2">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Level</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extLst>
                  <a:ext uri="{0D108BD9-81ED-4DB2-BD59-A6C34878D82A}">
                    <a16:rowId xmlns:a16="http://schemas.microsoft.com/office/drawing/2014/main" val="10000"/>
                  </a:ext>
                </a:extLst>
              </a:tr>
              <a:tr h="309880">
                <a:tc>
                  <a:txBody>
                    <a:bodyPr/>
                    <a:lstStyle/>
                    <a:p>
                      <a:pPr marL="46990" marR="0">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8067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A (speed)</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25.62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24.92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36703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B (Feed rate)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25.86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24.68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71145">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 (depth of cut)</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25.34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bl>
          </a:graphicData>
        </a:graphic>
      </p:graphicFrame>
      <p:sp>
        <p:nvSpPr>
          <p:cNvPr id="12" name="Rectangle 11"/>
          <p:cNvSpPr/>
          <p:nvPr/>
        </p:nvSpPr>
        <p:spPr>
          <a:xfrm>
            <a:off x="1271464" y="5785949"/>
            <a:ext cx="8505646" cy="369332"/>
          </a:xfrm>
          <a:prstGeom prst="rect">
            <a:avLst/>
          </a:prstGeom>
        </p:spPr>
        <p:txBody>
          <a:bodyPr wrap="square">
            <a:spAutoFit/>
          </a:bodyPr>
          <a:lstStyle/>
          <a:p>
            <a:r>
              <a:rPr lang="en-US" alt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These are tabulated and plotted with control factors at three individual points along x axis.</a:t>
            </a:r>
            <a:endParaRPr lang="en-US" dirty="0"/>
          </a:p>
        </p:txBody>
      </p:sp>
      <p:sp>
        <p:nvSpPr>
          <p:cNvPr id="3" name="Right Brace 2"/>
          <p:cNvSpPr/>
          <p:nvPr/>
        </p:nvSpPr>
        <p:spPr bwMode="auto">
          <a:xfrm>
            <a:off x="5375920" y="2622609"/>
            <a:ext cx="1235896" cy="2786500"/>
          </a:xfrm>
          <a:prstGeom prst="rightBrace">
            <a:avLst>
              <a:gd name="adj1" fmla="val 8333"/>
              <a:gd name="adj2" fmla="val 47949"/>
            </a:avLst>
          </a:prstGeom>
          <a:solidFill>
            <a:schemeClr val="bg1"/>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IN" sz="1100" b="0" i="0" u="none" strike="noStrike" cap="none" normalizeH="0" baseline="0">
              <a:ln>
                <a:noFill/>
              </a:ln>
              <a:solidFill>
                <a:schemeClr val="tx1"/>
              </a:solidFill>
              <a:effectLst/>
              <a:latin typeface="맑은 고딕" pitchFamily="50" charset="-127"/>
              <a:ea typeface="맑은 고딕" pitchFamily="50" charset="-127"/>
            </a:endParaRPr>
          </a:p>
        </p:txBody>
      </p:sp>
      <p:graphicFrame>
        <p:nvGraphicFramePr>
          <p:cNvPr id="10" name="Table 9"/>
          <p:cNvGraphicFramePr>
            <a:graphicFrameLocks noGrp="1"/>
          </p:cNvGraphicFramePr>
          <p:nvPr/>
        </p:nvGraphicFramePr>
        <p:xfrm>
          <a:off x="6909056" y="845160"/>
          <a:ext cx="4398010" cy="1760726"/>
        </p:xfrm>
        <a:graphic>
          <a:graphicData uri="http://schemas.openxmlformats.org/drawingml/2006/table">
            <a:tbl>
              <a:tblPr firstRow="1" firstCol="1" bandRow="1">
                <a:tableStyleId>{21E4AEA4-8DFA-4A89-87EB-49C32662AFE0}</a:tableStyleId>
              </a:tblPr>
              <a:tblGrid>
                <a:gridCol w="1311910">
                  <a:extLst>
                    <a:ext uri="{9D8B030D-6E8A-4147-A177-3AD203B41FA5}">
                      <a16:colId xmlns:a16="http://schemas.microsoft.com/office/drawing/2014/main" val="20000"/>
                    </a:ext>
                  </a:extLst>
                </a:gridCol>
                <a:gridCol w="96012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90">
                  <a:extLst>
                    <a:ext uri="{9D8B030D-6E8A-4147-A177-3AD203B41FA5}">
                      <a16:colId xmlns:a16="http://schemas.microsoft.com/office/drawing/2014/main" val="20003"/>
                    </a:ext>
                  </a:extLst>
                </a:gridCol>
              </a:tblGrid>
              <a:tr h="375156">
                <a:tc rowSpan="3">
                  <a:txBody>
                    <a:bodyPr/>
                    <a:lstStyle/>
                    <a:p>
                      <a:pPr marL="46990" marR="0" algn="ctr">
                        <a:lnSpc>
                          <a:spcPts val="1775"/>
                        </a:lnSpc>
                        <a:spcBef>
                          <a:spcPts val="342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b"/>
                </a:tc>
                <a:tc gridSpan="3">
                  <a:txBody>
                    <a:bodyPr/>
                    <a:lstStyle/>
                    <a:p>
                      <a:pPr marL="46990" marR="1387475" algn="r">
                        <a:lnSpc>
                          <a:spcPts val="1775"/>
                        </a:lnSpc>
                        <a:spcBef>
                          <a:spcPts val="0"/>
                        </a:spcBef>
                        <a:spcAft>
                          <a:spcPts val="0"/>
                        </a:spcAft>
                      </a:pPr>
                      <a:r>
                        <a:rPr lang="en-US" sz="1200" spc="20" dirty="0">
                          <a:effectLst/>
                          <a:latin typeface="Arial" panose="020B0604020202020204" pitchFamily="34" charset="0"/>
                          <a:cs typeface="Arial" panose="020B0604020202020204" pitchFamily="34" charset="0"/>
                        </a:rPr>
                        <a:t>L4 orthogonal Array</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0505">
                <a:tc vMerge="1">
                  <a:txBody>
                    <a:bodyPr/>
                    <a:lstStyle/>
                    <a:p>
                      <a:endParaRPr lang="en-US"/>
                    </a:p>
                  </a:txBody>
                  <a:tcPr/>
                </a:tc>
                <a:tc gridSpan="3">
                  <a:txBody>
                    <a:bodyPr/>
                    <a:lstStyle/>
                    <a:p>
                      <a:pPr marL="46990" marR="758825" algn="r">
                        <a:lnSpc>
                          <a:spcPts val="1775"/>
                        </a:lnSpc>
                        <a:spcBef>
                          <a:spcPts val="0"/>
                        </a:spcBef>
                        <a:spcAft>
                          <a:spcPts val="0"/>
                        </a:spcAft>
                      </a:pPr>
                      <a:r>
                        <a:rPr lang="en-US" sz="1200" spc="20" dirty="0">
                          <a:effectLst/>
                          <a:latin typeface="Arial" panose="020B0604020202020204" pitchFamily="34" charset="0"/>
                          <a:cs typeface="Arial" panose="020B0604020202020204" pitchFamily="34" charset="0"/>
                        </a:rPr>
                        <a:t>Control Factor levels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1140">
                <a:tc vMerge="1">
                  <a:txBody>
                    <a:bodyPr/>
                    <a:lstStyle/>
                    <a:p>
                      <a:endParaRPr lang="en-US"/>
                    </a:p>
                  </a:txBody>
                  <a:tcP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A</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B</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C</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2606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3114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30505">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3622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11062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68</a:t>
            </a:fld>
            <a:endParaRPr lang="en-US" altLang="ko-KR"/>
          </a:p>
        </p:txBody>
      </p:sp>
      <p:graphicFrame>
        <p:nvGraphicFramePr>
          <p:cNvPr id="5" name="Chart 4"/>
          <p:cNvGraphicFramePr/>
          <p:nvPr/>
        </p:nvGraphicFramePr>
        <p:xfrm>
          <a:off x="5879976" y="803541"/>
          <a:ext cx="5535717" cy="2700300"/>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2"/>
          <p:cNvSpPr>
            <a:spLocks noGrp="1"/>
          </p:cNvSpPr>
          <p:nvPr>
            <p:ph idx="1"/>
          </p:nvPr>
        </p:nvSpPr>
        <p:spPr>
          <a:xfrm>
            <a:off x="551384" y="731837"/>
            <a:ext cx="10972800" cy="5145436"/>
          </a:xfrm>
        </p:spPr>
        <p:txBody>
          <a:bodyPr/>
          <a:lstStyle/>
          <a:p>
            <a:pPr algn="just">
              <a:lnSpc>
                <a:spcPct val="150000"/>
              </a:lnSpc>
            </a:pPr>
            <a:r>
              <a:rPr lang="en-US" sz="2400" b="1" dirty="0">
                <a:solidFill>
                  <a:srgbClr val="FF0000"/>
                </a:solidFill>
                <a:latin typeface="Arial" panose="020B0604020202020204" pitchFamily="34" charset="0"/>
                <a:cs typeface="Arial" panose="020B0604020202020204" pitchFamily="34" charset="0"/>
              </a:rPr>
              <a:t>Improving the Grinding Ratio.</a:t>
            </a:r>
          </a:p>
          <a:p>
            <a:pPr marL="0" indent="0" latinLnBrk="0">
              <a:lnSpc>
                <a:spcPct val="150000"/>
              </a:lnSpc>
              <a:buNone/>
            </a:pPr>
            <a:br>
              <a:rPr lang="en-US" altLang="ko-KR"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
        <p:nvSpPr>
          <p:cNvPr id="7" name="Rectangle 6"/>
          <p:cNvSpPr/>
          <p:nvPr/>
        </p:nvSpPr>
        <p:spPr>
          <a:xfrm>
            <a:off x="407369" y="1592796"/>
            <a:ext cx="3428800" cy="1061829"/>
          </a:xfrm>
          <a:prstGeom prst="rect">
            <a:avLst/>
          </a:prstGeom>
        </p:spPr>
        <p:txBody>
          <a:bodyPr wrap="square">
            <a:spAutoFit/>
          </a:bodyPr>
          <a:lstStyle/>
          <a:p>
            <a:pPr marL="91440" marR="137160">
              <a:lnSpc>
                <a:spcPct val="150000"/>
              </a:lnSpc>
              <a:spcBef>
                <a:spcPts val="0"/>
              </a:spcBef>
              <a:spcAft>
                <a:spcPts val="0"/>
              </a:spcAft>
            </a:pPr>
            <a:r>
              <a:rPr lang="en-US" spc="40" dirty="0">
                <a:solidFill>
                  <a:srgbClr val="000000"/>
                </a:solidFill>
                <a:latin typeface="Arial" panose="020B0604020202020204" pitchFamily="34" charset="0"/>
                <a:ea typeface="Calibri" panose="020F0502020204030204" pitchFamily="34" charset="0"/>
                <a:cs typeface="Arial" panose="020B0604020202020204" pitchFamily="34" charset="0"/>
              </a:rPr>
              <a:t>From the graph, level 1 of A, level 1 of B and level 2 of C give the maximum </a:t>
            </a:r>
            <a:r>
              <a:rPr lang="en-US" spc="10" dirty="0">
                <a:solidFill>
                  <a:srgbClr val="000000"/>
                </a:solidFill>
                <a:latin typeface="Arial" panose="020B0604020202020204" pitchFamily="34" charset="0"/>
                <a:ea typeface="Calibri" panose="020F0502020204030204" pitchFamily="34" charset="0"/>
                <a:cs typeface="Arial" panose="020B0604020202020204" pitchFamily="34" charset="0"/>
              </a:rPr>
              <a:t>effect in improving G.R.</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9" name="Chart 8"/>
          <p:cNvGraphicFramePr/>
          <p:nvPr/>
        </p:nvGraphicFramePr>
        <p:xfrm>
          <a:off x="101130" y="3862200"/>
          <a:ext cx="5535717" cy="2700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nvGraphicFramePr>
        <p:xfrm>
          <a:off x="5879976" y="3862200"/>
          <a:ext cx="5535717" cy="27003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86576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69</a:t>
            </a:fld>
            <a:endParaRPr lang="en-US" altLang="ko-KR"/>
          </a:p>
        </p:txBody>
      </p:sp>
      <p:graphicFrame>
        <p:nvGraphicFramePr>
          <p:cNvPr id="6" name="Chart 5"/>
          <p:cNvGraphicFramePr/>
          <p:nvPr/>
        </p:nvGraphicFramePr>
        <p:xfrm>
          <a:off x="1127448" y="1268760"/>
          <a:ext cx="8316924" cy="4752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91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Taguchi Method is quite different:</a:t>
            </a:r>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7</a:t>
            </a:fld>
            <a:endParaRPr lang="en-US" altLang="ko-KR"/>
          </a:p>
        </p:txBody>
      </p:sp>
      <p:sp>
        <p:nvSpPr>
          <p:cNvPr id="8" name="Content Placeholder 2"/>
          <p:cNvSpPr>
            <a:spLocks noGrp="1"/>
          </p:cNvSpPr>
          <p:nvPr>
            <p:ph idx="1"/>
          </p:nvPr>
        </p:nvSpPr>
        <p:spPr>
          <a:xfrm>
            <a:off x="606702" y="764704"/>
            <a:ext cx="11249938" cy="5616624"/>
          </a:xfrm>
        </p:spPr>
        <p:txBody>
          <a:bodyPr/>
          <a:lstStyle/>
          <a:p>
            <a:pPr marL="0" indent="0" algn="just" eaLnBrk="1" latinLnBrk="0">
              <a:lnSpc>
                <a:spcPct val="150000"/>
              </a:lnSpc>
              <a:buNone/>
            </a:pPr>
            <a:r>
              <a:rPr lang="en-US" sz="2000" dirty="0">
                <a:latin typeface="Arial" panose="020B0604020202020204" pitchFamily="34" charset="0"/>
                <a:cs typeface="Arial" panose="020B0604020202020204" pitchFamily="34" charset="0"/>
              </a:rPr>
              <a:t>A well-known example of Taguchi designs is from the </a:t>
            </a:r>
            <a:r>
              <a:rPr lang="en-US" sz="2000" b="1" dirty="0">
                <a:latin typeface="Arial" panose="020B0604020202020204" pitchFamily="34" charset="0"/>
                <a:cs typeface="Arial" panose="020B0604020202020204" pitchFamily="34" charset="0"/>
              </a:rPr>
              <a:t>Ina Tile Company </a:t>
            </a:r>
            <a:r>
              <a:rPr lang="en-US" sz="2000" dirty="0">
                <a:latin typeface="Arial" panose="020B0604020202020204" pitchFamily="34" charset="0"/>
                <a:cs typeface="Arial" panose="020B0604020202020204" pitchFamily="34" charset="0"/>
              </a:rPr>
              <a:t>of Japan in the 1950s. </a:t>
            </a:r>
            <a:r>
              <a:rPr lang="en-US" sz="2000" dirty="0">
                <a:solidFill>
                  <a:srgbClr val="FF0000"/>
                </a:solidFill>
                <a:latin typeface="Arial" panose="020B0604020202020204" pitchFamily="34" charset="0"/>
                <a:cs typeface="Arial" panose="020B0604020202020204" pitchFamily="34" charset="0"/>
              </a:rPr>
              <a:t>The company was manufacturing too many tiles outside specified dimensions. </a:t>
            </a:r>
          </a:p>
          <a:p>
            <a:pPr marL="0" indent="0" algn="just" eaLnBrk="1" latinLnBrk="0">
              <a:lnSpc>
                <a:spcPct val="150000"/>
              </a:lnSpc>
              <a:buNone/>
            </a:pPr>
            <a:r>
              <a:rPr lang="en-US" sz="2000" dirty="0">
                <a:latin typeface="Arial" panose="020B0604020202020204" pitchFamily="34" charset="0"/>
                <a:cs typeface="Arial" panose="020B0604020202020204" pitchFamily="34" charset="0"/>
              </a:rPr>
              <a:t>A quality team discovered that the </a:t>
            </a:r>
            <a:r>
              <a:rPr lang="en-US" sz="2000" b="1" dirty="0">
                <a:solidFill>
                  <a:srgbClr val="FF0000"/>
                </a:solidFill>
                <a:latin typeface="Arial" panose="020B0604020202020204" pitchFamily="34" charset="0"/>
                <a:cs typeface="Arial" panose="020B0604020202020204" pitchFamily="34" charset="0"/>
              </a:rPr>
              <a:t>temperature</a:t>
            </a:r>
            <a:r>
              <a:rPr lang="en-US" sz="2000" dirty="0">
                <a:latin typeface="Arial" panose="020B0604020202020204" pitchFamily="34" charset="0"/>
                <a:cs typeface="Arial" panose="020B0604020202020204" pitchFamily="34" charset="0"/>
              </a:rPr>
              <a:t> in the </a:t>
            </a:r>
            <a:r>
              <a:rPr lang="en-US" sz="2000" dirty="0">
                <a:highlight>
                  <a:srgbClr val="FFFF00"/>
                </a:highlight>
                <a:latin typeface="Arial" panose="020B0604020202020204" pitchFamily="34" charset="0"/>
                <a:cs typeface="Arial" panose="020B0604020202020204" pitchFamily="34" charset="0"/>
              </a:rPr>
              <a:t>kiln</a:t>
            </a:r>
            <a:r>
              <a:rPr lang="en-US" sz="2000" dirty="0">
                <a:latin typeface="Arial" panose="020B0604020202020204" pitchFamily="34" charset="0"/>
                <a:cs typeface="Arial" panose="020B0604020202020204" pitchFamily="34" charset="0"/>
              </a:rPr>
              <a:t> used to </a:t>
            </a:r>
            <a:r>
              <a:rPr lang="en-US" sz="2000" dirty="0">
                <a:highlight>
                  <a:srgbClr val="FFFF00"/>
                </a:highlight>
                <a:latin typeface="Arial" panose="020B0604020202020204" pitchFamily="34" charset="0"/>
                <a:cs typeface="Arial" panose="020B0604020202020204" pitchFamily="34" charset="0"/>
              </a:rPr>
              <a:t>bake the tiles </a:t>
            </a:r>
            <a:r>
              <a:rPr lang="en-US" sz="2000" dirty="0">
                <a:latin typeface="Arial" panose="020B0604020202020204" pitchFamily="34" charset="0"/>
                <a:cs typeface="Arial" panose="020B0604020202020204" pitchFamily="34" charset="0"/>
              </a:rPr>
              <a:t>varied, causing </a:t>
            </a:r>
            <a:r>
              <a:rPr lang="en-US" sz="2000" dirty="0">
                <a:highlight>
                  <a:srgbClr val="FFFF00"/>
                </a:highlight>
                <a:latin typeface="Arial" panose="020B0604020202020204" pitchFamily="34" charset="0"/>
                <a:cs typeface="Arial" panose="020B0604020202020204" pitchFamily="34" charset="0"/>
              </a:rPr>
              <a:t>nonuniform tile dimension</a:t>
            </a:r>
            <a:r>
              <a:rPr lang="en-US" sz="2000" dirty="0">
                <a:latin typeface="Arial" panose="020B0604020202020204" pitchFamily="34" charset="0"/>
                <a:cs typeface="Arial" panose="020B0604020202020204" pitchFamily="34" charset="0"/>
              </a:rPr>
              <a:t>. They </a:t>
            </a:r>
            <a:r>
              <a:rPr lang="en-US" sz="2000" b="1" dirty="0">
                <a:solidFill>
                  <a:srgbClr val="FF0000"/>
                </a:solidFill>
                <a:highlight>
                  <a:srgbClr val="FFFF00"/>
                </a:highlight>
                <a:latin typeface="Arial" panose="020B0604020202020204" pitchFamily="34" charset="0"/>
                <a:cs typeface="Arial" panose="020B0604020202020204" pitchFamily="34" charset="0"/>
              </a:rPr>
              <a:t>could not </a:t>
            </a:r>
            <a:r>
              <a:rPr lang="en-US" sz="2000" dirty="0">
                <a:latin typeface="Arial" panose="020B0604020202020204" pitchFamily="34" charset="0"/>
                <a:cs typeface="Arial" panose="020B0604020202020204" pitchFamily="34" charset="0"/>
              </a:rPr>
              <a:t>eliminate the temperature variation because building a new kiln was too costly. Thus, </a:t>
            </a:r>
            <a:r>
              <a:rPr lang="en-US" sz="2000" b="1" dirty="0">
                <a:solidFill>
                  <a:srgbClr val="FF0000"/>
                </a:solidFill>
                <a:latin typeface="Arial" panose="020B0604020202020204" pitchFamily="34" charset="0"/>
                <a:cs typeface="Arial" panose="020B0604020202020204" pitchFamily="34" charset="0"/>
              </a:rPr>
              <a:t>temperature was a noise factor</a:t>
            </a:r>
            <a:r>
              <a:rPr lang="en-US" sz="2000" dirty="0">
                <a:latin typeface="Arial" panose="020B0604020202020204" pitchFamily="34" charset="0"/>
                <a:cs typeface="Arial" panose="020B0604020202020204" pitchFamily="34" charset="0"/>
              </a:rPr>
              <a:t>. Using Taguchi designed experiments, the team found that by </a:t>
            </a:r>
            <a:r>
              <a:rPr lang="en-US" sz="2000" dirty="0">
                <a:highlight>
                  <a:srgbClr val="FFFF00"/>
                </a:highlight>
                <a:latin typeface="Arial" panose="020B0604020202020204" pitchFamily="34" charset="0"/>
                <a:cs typeface="Arial" panose="020B0604020202020204" pitchFamily="34" charset="0"/>
              </a:rPr>
              <a:t>increasing the clay's lime content</a:t>
            </a:r>
            <a:r>
              <a:rPr lang="en-US" sz="2000" dirty="0">
                <a:latin typeface="Arial" panose="020B0604020202020204" pitchFamily="34" charset="0"/>
                <a:cs typeface="Arial" panose="020B0604020202020204" pitchFamily="34" charset="0"/>
              </a:rPr>
              <a:t>, a control factor, the tiles became more resistant, or robust, to the temperature variation in the kiln, letting them manufacture more uniform tiles.</a:t>
            </a:r>
          </a:p>
          <a:p>
            <a:pPr marL="0" indent="0" algn="just" eaLnBrk="1" latinLnBrk="0">
              <a:lnSpc>
                <a:spcPct val="150000"/>
              </a:lnSpc>
              <a:buNone/>
            </a:pP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032C44-162D-F3FE-0FFC-6FDBEF3257F3}"/>
              </a:ext>
            </a:extLst>
          </p:cNvPr>
          <p:cNvPicPr>
            <a:picLocks noChangeAspect="1"/>
          </p:cNvPicPr>
          <p:nvPr/>
        </p:nvPicPr>
        <p:blipFill>
          <a:blip r:embed="rId2"/>
          <a:stretch>
            <a:fillRect/>
          </a:stretch>
        </p:blipFill>
        <p:spPr>
          <a:xfrm>
            <a:off x="3935760" y="4301567"/>
            <a:ext cx="6362700" cy="2400300"/>
          </a:xfrm>
          <a:prstGeom prst="rect">
            <a:avLst/>
          </a:prstGeom>
        </p:spPr>
      </p:pic>
      <p:pic>
        <p:nvPicPr>
          <p:cNvPr id="5" name="Picture 4">
            <a:extLst>
              <a:ext uri="{FF2B5EF4-FFF2-40B4-BE49-F238E27FC236}">
                <a16:creationId xmlns:a16="http://schemas.microsoft.com/office/drawing/2014/main" id="{5C422CB2-DF85-ACDD-7D08-CB021218C895}"/>
              </a:ext>
            </a:extLst>
          </p:cNvPr>
          <p:cNvPicPr>
            <a:picLocks noChangeAspect="1"/>
          </p:cNvPicPr>
          <p:nvPr/>
        </p:nvPicPr>
        <p:blipFill>
          <a:blip r:embed="rId3"/>
          <a:stretch>
            <a:fillRect/>
          </a:stretch>
        </p:blipFill>
        <p:spPr>
          <a:xfrm>
            <a:off x="1244742" y="4766452"/>
            <a:ext cx="1801651" cy="1801651"/>
          </a:xfrm>
          <a:prstGeom prst="rect">
            <a:avLst/>
          </a:prstGeom>
        </p:spPr>
      </p:pic>
    </p:spTree>
    <p:extLst>
      <p:ext uri="{BB962C8B-B14F-4D97-AF65-F5344CB8AC3E}">
        <p14:creationId xmlns:p14="http://schemas.microsoft.com/office/powerpoint/2010/main" val="1362170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8" name="Content Placeholder 2"/>
          <p:cNvSpPr>
            <a:spLocks noGrp="1"/>
          </p:cNvSpPr>
          <p:nvPr>
            <p:ph idx="1"/>
          </p:nvPr>
        </p:nvSpPr>
        <p:spPr>
          <a:xfrm>
            <a:off x="601304" y="728700"/>
            <a:ext cx="10972800" cy="5145436"/>
          </a:xfrm>
        </p:spPr>
        <p:txBody>
          <a:bodyPr/>
          <a:lstStyle/>
          <a:p>
            <a:pPr marL="0" indent="0" algn="just">
              <a:lnSpc>
                <a:spcPct val="150000"/>
              </a:lnSpc>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lnSpc>
                <a:spcPct val="150000"/>
              </a:lnSpc>
            </a:pPr>
            <a:r>
              <a:rPr lang="en-US" sz="2400" b="1" dirty="0">
                <a:latin typeface="Arial" panose="020B0604020202020204" pitchFamily="34" charset="0"/>
                <a:cs typeface="Arial" panose="020B0604020202020204" pitchFamily="34" charset="0"/>
              </a:rPr>
              <a:t>Step 9: </a:t>
            </a:r>
            <a:r>
              <a:rPr lang="en-US" sz="2400" dirty="0">
                <a:latin typeface="Arial" panose="020B0604020202020204" pitchFamily="34" charset="0"/>
                <a:cs typeface="Arial" panose="020B0604020202020204" pitchFamily="34" charset="0"/>
              </a:rPr>
              <a:t> Determine the factor effects </a:t>
            </a:r>
          </a:p>
          <a:p>
            <a:pPr latinLnBrk="0">
              <a:lnSpc>
                <a:spcPct val="150000"/>
              </a:lnSpc>
            </a:pPr>
            <a:r>
              <a:rPr lang="en-US" altLang="ko-KR" sz="1800" dirty="0">
                <a:latin typeface="Arial" panose="020B0604020202020204" pitchFamily="34" charset="0"/>
                <a:cs typeface="Arial" panose="020B0604020202020204" pitchFamily="34" charset="0"/>
              </a:rPr>
              <a:t>Naturally, Al, B1, C2 is the best combination. i.e. a speed of 33mps , a feed rate of 2.5m/min and a depth of cut of 1mm will give the maximum G.R.</a:t>
            </a:r>
          </a:p>
          <a:p>
            <a:pPr latinLnBrk="0">
              <a:lnSpc>
                <a:spcPct val="150000"/>
              </a:lnSpc>
            </a:pPr>
            <a:r>
              <a:rPr lang="en-US" altLang="ko-KR" sz="1800" dirty="0">
                <a:latin typeface="Arial" panose="020B0604020202020204" pitchFamily="34" charset="0"/>
                <a:cs typeface="Arial" panose="020B0604020202020204" pitchFamily="34" charset="0"/>
              </a:rPr>
              <a:t>It is of interest to see that we have not tried this combination. The combinations tried by us are given below:</a:t>
            </a:r>
          </a:p>
          <a:p>
            <a:pPr marL="492382" lvl="1" indent="0" latinLnBrk="0">
              <a:lnSpc>
                <a:spcPct val="150000"/>
              </a:lnSpc>
              <a:buNone/>
            </a:pPr>
            <a:r>
              <a:rPr lang="en-US" altLang="ko-KR" sz="1800" dirty="0" err="1">
                <a:latin typeface="Arial" panose="020B0604020202020204" pitchFamily="34" charset="0"/>
                <a:cs typeface="Arial" panose="020B0604020202020204" pitchFamily="34" charset="0"/>
              </a:rPr>
              <a:t>Expt</a:t>
            </a:r>
            <a:r>
              <a:rPr lang="en-US" altLang="ko-KR" sz="1800" dirty="0">
                <a:latin typeface="Arial" panose="020B0604020202020204" pitchFamily="34" charset="0"/>
                <a:cs typeface="Arial" panose="020B0604020202020204" pitchFamily="34" charset="0"/>
              </a:rPr>
              <a:t> 1 was Al, B1, C1</a:t>
            </a:r>
          </a:p>
          <a:p>
            <a:pPr marL="492382" lvl="1" indent="0" latinLnBrk="0">
              <a:lnSpc>
                <a:spcPct val="150000"/>
              </a:lnSpc>
              <a:buNone/>
            </a:pPr>
            <a:r>
              <a:rPr lang="en-US" altLang="ko-KR" sz="1800" dirty="0" err="1">
                <a:latin typeface="Arial" panose="020B0604020202020204" pitchFamily="34" charset="0"/>
                <a:cs typeface="Arial" panose="020B0604020202020204" pitchFamily="34" charset="0"/>
              </a:rPr>
              <a:t>Expt</a:t>
            </a:r>
            <a:r>
              <a:rPr lang="en-US" altLang="ko-KR" sz="1800" dirty="0">
                <a:latin typeface="Arial" panose="020B0604020202020204" pitchFamily="34" charset="0"/>
                <a:cs typeface="Arial" panose="020B0604020202020204" pitchFamily="34" charset="0"/>
              </a:rPr>
              <a:t> 2 was A1, B2, C2</a:t>
            </a:r>
          </a:p>
          <a:p>
            <a:pPr marL="492382" lvl="1" indent="0" latinLnBrk="0">
              <a:lnSpc>
                <a:spcPct val="150000"/>
              </a:lnSpc>
              <a:buNone/>
            </a:pPr>
            <a:r>
              <a:rPr lang="en-US" altLang="ko-KR" sz="1800" dirty="0" err="1">
                <a:latin typeface="Arial" panose="020B0604020202020204" pitchFamily="34" charset="0"/>
                <a:cs typeface="Arial" panose="020B0604020202020204" pitchFamily="34" charset="0"/>
              </a:rPr>
              <a:t>Expt</a:t>
            </a:r>
            <a:r>
              <a:rPr lang="en-US" altLang="ko-KR" sz="1800" dirty="0">
                <a:latin typeface="Arial" panose="020B0604020202020204" pitchFamily="34" charset="0"/>
                <a:cs typeface="Arial" panose="020B0604020202020204" pitchFamily="34" charset="0"/>
              </a:rPr>
              <a:t> 3 was A2, B1, C2</a:t>
            </a:r>
          </a:p>
          <a:p>
            <a:pPr marL="492382" lvl="1" indent="0" latinLnBrk="0">
              <a:lnSpc>
                <a:spcPct val="150000"/>
              </a:lnSpc>
              <a:buNone/>
            </a:pPr>
            <a:r>
              <a:rPr lang="en-US" altLang="ko-KR" sz="1800" dirty="0" err="1">
                <a:latin typeface="Arial" panose="020B0604020202020204" pitchFamily="34" charset="0"/>
                <a:cs typeface="Arial" panose="020B0604020202020204" pitchFamily="34" charset="0"/>
              </a:rPr>
              <a:t>Expt</a:t>
            </a:r>
            <a:r>
              <a:rPr lang="en-US" altLang="ko-KR" sz="1800" dirty="0">
                <a:latin typeface="Arial" panose="020B0604020202020204" pitchFamily="34" charset="0"/>
                <a:cs typeface="Arial" panose="020B0604020202020204" pitchFamily="34" charset="0"/>
              </a:rPr>
              <a:t> 4 was A2, B2, C1</a:t>
            </a:r>
          </a:p>
          <a:p>
            <a:pPr marL="0" indent="0" latinLnBrk="0">
              <a:lnSpc>
                <a:spcPct val="150000"/>
              </a:lnSpc>
              <a:buNone/>
            </a:pPr>
            <a:r>
              <a:rPr lang="en-US" altLang="ko-KR" sz="1800" dirty="0">
                <a:latin typeface="Arial" panose="020B0604020202020204" pitchFamily="34" charset="0"/>
                <a:cs typeface="Arial" panose="020B0604020202020204" pitchFamily="34" charset="0"/>
              </a:rPr>
              <a:t> Other inferences from the graph </a:t>
            </a:r>
            <a:r>
              <a:rPr lang="en-US" altLang="ko-KR" sz="1800" b="1" dirty="0">
                <a:latin typeface="Arial" panose="020B0604020202020204" pitchFamily="34" charset="0"/>
                <a:cs typeface="Arial" panose="020B0604020202020204" pitchFamily="34" charset="0"/>
              </a:rPr>
              <a:t>Factor B has the largest effect on GR; </a:t>
            </a:r>
            <a:r>
              <a:rPr lang="en-US" altLang="ko-KR" sz="1800" b="1" dirty="0">
                <a:solidFill>
                  <a:srgbClr val="7030A0"/>
                </a:solidFill>
                <a:latin typeface="Arial" panose="020B0604020202020204" pitchFamily="34" charset="0"/>
                <a:cs typeface="Arial" panose="020B0604020202020204" pitchFamily="34" charset="0"/>
              </a:rPr>
              <a:t>Factor C has the least effect on GR. </a:t>
            </a:r>
            <a:r>
              <a:rPr lang="en-US" altLang="ko-KR" sz="1800" dirty="0">
                <a:latin typeface="Arial" panose="020B0604020202020204" pitchFamily="34" charset="0"/>
                <a:cs typeface="Arial" panose="020B0604020202020204" pitchFamily="34" charset="0"/>
              </a:rPr>
              <a:t>The lowest GR is from A2, B2, C1.</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70</a:t>
            </a:fld>
            <a:endParaRPr lang="en-US" altLang="ko-KR" dirty="0"/>
          </a:p>
        </p:txBody>
      </p:sp>
    </p:spTree>
    <p:extLst>
      <p:ext uri="{BB962C8B-B14F-4D97-AF65-F5344CB8AC3E}">
        <p14:creationId xmlns:p14="http://schemas.microsoft.com/office/powerpoint/2010/main" val="1024424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p:txBody>
              <a:bodyPr/>
              <a:lstStyle/>
              <a:p>
                <a:pPr marL="0" indent="0" algn="just">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algn="just" latinLnBrk="0"/>
                <a:r>
                  <a:rPr lang="en-US" sz="2400" b="1" dirty="0">
                    <a:latin typeface="Arial" panose="020B0604020202020204" pitchFamily="34" charset="0"/>
                    <a:cs typeface="Arial" panose="020B0604020202020204" pitchFamily="34" charset="0"/>
                  </a:rPr>
                  <a:t>Step 10: </a:t>
                </a:r>
                <a:r>
                  <a:rPr lang="en-US" sz="2400" dirty="0">
                    <a:latin typeface="Arial" panose="020B0604020202020204" pitchFamily="34" charset="0"/>
                    <a:cs typeface="Arial" panose="020B0604020202020204" pitchFamily="34" charset="0"/>
                  </a:rPr>
                  <a:t> Predicting GR for Untried combinations</a:t>
                </a:r>
              </a:p>
              <a:p>
                <a:pPr marL="0" indent="0" algn="just" latinLnBrk="0">
                  <a:buNone/>
                </a:pPr>
                <a:r>
                  <a:rPr lang="en-US" sz="2000" dirty="0">
                    <a:solidFill>
                      <a:srgbClr val="00B050"/>
                    </a:solidFill>
                    <a:latin typeface="Arial" panose="020B0604020202020204" pitchFamily="34" charset="0"/>
                    <a:cs typeface="Arial" panose="020B0604020202020204" pitchFamily="34" charset="0"/>
                  </a:rPr>
                  <a:t>This is the most exciting part of Taguchi method. Any combination of control factor settings, even for experiments not conducted, can be estimated, using the formula.</a:t>
                </a:r>
              </a:p>
              <a:p>
                <a:pPr marL="446639" marR="0" indent="0">
                  <a:lnSpc>
                    <a:spcPts val="1775"/>
                  </a:lnSpc>
                  <a:spcBef>
                    <a:spcPts val="0"/>
                  </a:spcBef>
                  <a:spcAft>
                    <a:spcPts val="0"/>
                  </a:spcAft>
                  <a:buNone/>
                </a:pPr>
                <a:endParaRPr lang="en-US" sz="2400" dirty="0">
                  <a:latin typeface="Times New Roman" panose="02020603050405020304" pitchFamily="18" charset="0"/>
                </a:endParaRPr>
              </a:p>
              <a:p>
                <a:pPr marL="446639" marR="0" indent="0">
                  <a:lnSpc>
                    <a:spcPts val="1775"/>
                  </a:lnSpc>
                  <a:spcBef>
                    <a:spcPts val="0"/>
                  </a:spcBef>
                  <a:spcAft>
                    <a:spcPts val="0"/>
                  </a:spcAft>
                  <a:buNone/>
                </a:pPr>
                <a:r>
                  <a:rPr lang="en-US" sz="2400" dirty="0">
                    <a:latin typeface="Times New Roman" panose="02020603050405020304" pitchFamily="18" charset="0"/>
                  </a:rPr>
                  <a:t>η = µ + (mA - µ) + (</a:t>
                </a:r>
                <a:r>
                  <a:rPr lang="en-US" sz="2400" dirty="0" err="1">
                    <a:latin typeface="Times New Roman" panose="02020603050405020304" pitchFamily="18" charset="0"/>
                  </a:rPr>
                  <a:t>mB</a:t>
                </a:r>
                <a:r>
                  <a:rPr lang="en-US" sz="2400" dirty="0">
                    <a:latin typeface="Times New Roman" panose="02020603050405020304" pitchFamily="18" charset="0"/>
                  </a:rPr>
                  <a:t> - µ) + (</a:t>
                </a:r>
                <a:r>
                  <a:rPr lang="en-US" sz="2400" dirty="0" err="1">
                    <a:latin typeface="Times New Roman" panose="02020603050405020304" pitchFamily="18" charset="0"/>
                  </a:rPr>
                  <a:t>mC</a:t>
                </a:r>
                <a:r>
                  <a:rPr lang="en-US" sz="2400" dirty="0">
                    <a:latin typeface="Times New Roman" panose="02020603050405020304" pitchFamily="18" charset="0"/>
                  </a:rPr>
                  <a:t> - µ)</a:t>
                </a:r>
              </a:p>
              <a:p>
                <a:pPr marL="446639" marR="0" indent="0">
                  <a:lnSpc>
                    <a:spcPts val="1775"/>
                  </a:lnSpc>
                  <a:spcBef>
                    <a:spcPts val="0"/>
                  </a:spcBef>
                  <a:spcAft>
                    <a:spcPts val="0"/>
                  </a:spcAft>
                  <a:buNone/>
                </a:pPr>
                <a:endParaRPr lang="en-US" sz="2400" dirty="0">
                  <a:latin typeface="Times New Roman" panose="02020603050405020304" pitchFamily="18" charset="0"/>
                </a:endParaRPr>
              </a:p>
              <a:p>
                <a:pPr marL="446639" marR="0" indent="0">
                  <a:lnSpc>
                    <a:spcPts val="1775"/>
                  </a:lnSpc>
                  <a:spcBef>
                    <a:spcPts val="0"/>
                  </a:spcBef>
                  <a:spcAft>
                    <a:spcPts val="0"/>
                  </a:spcAft>
                  <a:buNone/>
                </a:pPr>
                <a:r>
                  <a:rPr lang="en-US" sz="2400" dirty="0">
                    <a:latin typeface="Times New Roman" panose="02020603050405020304" pitchFamily="18" charset="0"/>
                  </a:rPr>
                  <a:t>where  µ  = mean</a:t>
                </a:r>
              </a:p>
              <a:p>
                <a:pPr marL="446639" marR="0" indent="0">
                  <a:lnSpc>
                    <a:spcPts val="1775"/>
                  </a:lnSpc>
                  <a:spcBef>
                    <a:spcPts val="0"/>
                  </a:spcBef>
                  <a:spcAft>
                    <a:spcPts val="0"/>
                  </a:spcAft>
                  <a:buNone/>
                </a:pPr>
                <a:endParaRPr lang="en-US" sz="2400" dirty="0">
                  <a:latin typeface="Times New Roman" panose="02020603050405020304" pitchFamily="18" charset="0"/>
                </a:endParaRPr>
              </a:p>
              <a:p>
                <a:pPr marL="446639" marR="0" indent="0">
                  <a:lnSpc>
                    <a:spcPts val="1775"/>
                  </a:lnSpc>
                  <a:spcBef>
                    <a:spcPts val="0"/>
                  </a:spcBef>
                  <a:spcAft>
                    <a:spcPts val="0"/>
                  </a:spcAft>
                  <a:buNone/>
                </a:pPr>
                <a:r>
                  <a:rPr lang="en-US" sz="2400" dirty="0">
                    <a:latin typeface="Times New Roman" panose="02020603050405020304" pitchFamily="18" charset="0"/>
                  </a:rPr>
                  <a:t>for example, for the combination of A2  B2  C1.</a:t>
                </a:r>
              </a:p>
              <a:p>
                <a:pPr marL="446639" marR="0" indent="0">
                  <a:lnSpc>
                    <a:spcPts val="1775"/>
                  </a:lnSpc>
                  <a:spcBef>
                    <a:spcPts val="0"/>
                  </a:spcBef>
                  <a:spcAft>
                    <a:spcPts val="0"/>
                  </a:spcAft>
                  <a:buNone/>
                </a:pPr>
                <a:endParaRPr lang="en-US" sz="2400" dirty="0">
                  <a:latin typeface="Times New Roman" panose="02020603050405020304" pitchFamily="18" charset="0"/>
                </a:endParaRPr>
              </a:p>
              <a:p>
                <a:pPr marL="446639" marR="0" indent="0">
                  <a:lnSpc>
                    <a:spcPts val="1775"/>
                  </a:lnSpc>
                  <a:spcBef>
                    <a:spcPts val="0"/>
                  </a:spcBef>
                  <a:spcAft>
                    <a:spcPts val="0"/>
                  </a:spcAft>
                  <a:buNone/>
                </a:pPr>
                <a:r>
                  <a:rPr lang="en-US" sz="2400" dirty="0">
                    <a:latin typeface="Times New Roman" panose="02020603050405020304" pitchFamily="18" charset="0"/>
                  </a:rPr>
                  <a:t>η = µ + (m</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A</m:t>
                        </m:r>
                      </m:e>
                      <m:sub>
                        <m:r>
                          <a:rPr lang="en-US" sz="2400" i="1">
                            <a:latin typeface="Cambria Math" panose="02040503050406030204" pitchFamily="18" charset="0"/>
                          </a:rPr>
                          <m:t>2</m:t>
                        </m:r>
                      </m:sub>
                    </m:sSub>
                  </m:oMath>
                </a14:m>
                <a:r>
                  <a:rPr lang="en-US" sz="2400" dirty="0">
                    <a:latin typeface="Times New Roman" panose="02020603050405020304" pitchFamily="18" charset="0"/>
                  </a:rPr>
                  <a:t>- µ) + (m</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B</m:t>
                        </m:r>
                      </m:e>
                      <m:sub>
                        <m:r>
                          <a:rPr lang="en-US" sz="2400" i="1">
                            <a:latin typeface="Cambria Math" panose="02040503050406030204" pitchFamily="18" charset="0"/>
                          </a:rPr>
                          <m:t>2</m:t>
                        </m:r>
                      </m:sub>
                    </m:sSub>
                  </m:oMath>
                </a14:m>
                <a:r>
                  <a:rPr lang="en-US" sz="2400" dirty="0">
                    <a:latin typeface="Times New Roman" panose="02020603050405020304" pitchFamily="18" charset="0"/>
                  </a:rPr>
                  <a:t>- µ) + (m</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1</m:t>
                        </m:r>
                      </m:sub>
                    </m:sSub>
                  </m:oMath>
                </a14:m>
                <a:r>
                  <a:rPr lang="en-US" sz="2400" dirty="0">
                    <a:latin typeface="Times New Roman" panose="02020603050405020304" pitchFamily="18" charset="0"/>
                  </a:rPr>
                  <a:t>- µ)</a:t>
                </a:r>
              </a:p>
              <a:p>
                <a:pPr marL="858119" marR="0" indent="0">
                  <a:lnSpc>
                    <a:spcPts val="1775"/>
                  </a:lnSpc>
                  <a:spcBef>
                    <a:spcPts val="0"/>
                  </a:spcBef>
                  <a:spcAft>
                    <a:spcPts val="0"/>
                  </a:spcAft>
                  <a:buNone/>
                </a:pPr>
                <a:endParaRPr lang="en-US" sz="2400" dirty="0">
                  <a:latin typeface="Times New Roman" panose="02020603050405020304" pitchFamily="18" charset="0"/>
                </a:endParaRPr>
              </a:p>
              <a:p>
                <a:pPr marL="858119" marR="0" indent="0">
                  <a:lnSpc>
                    <a:spcPts val="1775"/>
                  </a:lnSpc>
                  <a:spcBef>
                    <a:spcPts val="0"/>
                  </a:spcBef>
                  <a:spcAft>
                    <a:spcPts val="0"/>
                  </a:spcAft>
                  <a:buNone/>
                </a:pPr>
                <a:r>
                  <a:rPr lang="en-US" sz="2400" dirty="0">
                    <a:latin typeface="Times New Roman" panose="02020603050405020304" pitchFamily="18" charset="0"/>
                  </a:rPr>
                  <a:t>= 25.27 + (24.92 -  25.27) + (24.68 – 25.27) + (25.20 -  25.27)</a:t>
                </a:r>
              </a:p>
              <a:p>
                <a:pPr marL="858119" marR="0" indent="0">
                  <a:lnSpc>
                    <a:spcPct val="85000"/>
                  </a:lnSpc>
                  <a:spcBef>
                    <a:spcPts val="0"/>
                  </a:spcBef>
                  <a:spcAft>
                    <a:spcPts val="0"/>
                  </a:spcAft>
                  <a:buNone/>
                </a:pPr>
                <a:r>
                  <a:rPr lang="en-US" sz="2400" dirty="0">
                    <a:latin typeface="Times New Roman" panose="02020603050405020304" pitchFamily="18" charset="0"/>
                  </a:rPr>
                  <a:t>= 24.26</a:t>
                </a:r>
              </a:p>
              <a:p>
                <a:pPr marL="858119" marR="0" indent="0">
                  <a:lnSpc>
                    <a:spcPct val="85000"/>
                  </a:lnSpc>
                  <a:spcBef>
                    <a:spcPts val="0"/>
                  </a:spcBef>
                  <a:spcAft>
                    <a:spcPts val="0"/>
                  </a:spcAft>
                  <a:buNone/>
                </a:pPr>
                <a:r>
                  <a:rPr lang="en-US" sz="2400" dirty="0">
                    <a:latin typeface="Times New Roman" panose="02020603050405020304" pitchFamily="18" charset="0"/>
                  </a:rPr>
                  <a:t>Which is very close to 24.27 in the table under step 7 for </a:t>
                </a:r>
                <a:r>
                  <a:rPr lang="en-US" sz="2400" dirty="0" err="1">
                    <a:latin typeface="Times New Roman" panose="02020603050405020304" pitchFamily="18" charset="0"/>
                  </a:rPr>
                  <a:t>expt</a:t>
                </a:r>
                <a:r>
                  <a:rPr lang="en-US" sz="2400" dirty="0">
                    <a:latin typeface="Times New Roman" panose="02020603050405020304" pitchFamily="18" charset="0"/>
                  </a:rPr>
                  <a:t> 4.</a:t>
                </a:r>
              </a:p>
              <a:p>
                <a:pPr marL="0" indent="0" algn="just" latinLnBrk="0">
                  <a:lnSpc>
                    <a:spcPct val="150000"/>
                  </a:lnSpc>
                  <a:buNone/>
                </a:pPr>
                <a:endParaRPr lang="en-US" sz="2400" dirty="0">
                  <a:latin typeface="Arial" panose="020B0604020202020204" pitchFamily="34" charset="0"/>
                  <a:cs typeface="Arial" panose="020B0604020202020204" pitchFamily="34"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blipFill>
                <a:blip r:embed="rId2"/>
                <a:stretch>
                  <a:fillRect l="-833" t="-829" r="-556"/>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71</a:t>
            </a:fld>
            <a:endParaRPr lang="en-US" altLang="ko-KR" dirty="0"/>
          </a:p>
        </p:txBody>
      </p:sp>
      <p:graphicFrame>
        <p:nvGraphicFramePr>
          <p:cNvPr id="5" name="Table 4"/>
          <p:cNvGraphicFramePr>
            <a:graphicFrameLocks noGrp="1"/>
          </p:cNvGraphicFramePr>
          <p:nvPr/>
        </p:nvGraphicFramePr>
        <p:xfrm>
          <a:off x="7968208" y="2636912"/>
          <a:ext cx="3281776" cy="1521460"/>
        </p:xfrm>
        <a:graphic>
          <a:graphicData uri="http://schemas.openxmlformats.org/drawingml/2006/table">
            <a:tbl>
              <a:tblPr firstRow="1" firstCol="1" bandRow="1">
                <a:tableStyleId>{21E4AEA4-8DFA-4A89-87EB-49C32662AFE0}</a:tableStyleId>
              </a:tblPr>
              <a:tblGrid>
                <a:gridCol w="1590795">
                  <a:extLst>
                    <a:ext uri="{9D8B030D-6E8A-4147-A177-3AD203B41FA5}">
                      <a16:colId xmlns:a16="http://schemas.microsoft.com/office/drawing/2014/main" val="20000"/>
                    </a:ext>
                  </a:extLst>
                </a:gridCol>
                <a:gridCol w="840075">
                  <a:extLst>
                    <a:ext uri="{9D8B030D-6E8A-4147-A177-3AD203B41FA5}">
                      <a16:colId xmlns:a16="http://schemas.microsoft.com/office/drawing/2014/main" val="20001"/>
                    </a:ext>
                  </a:extLst>
                </a:gridCol>
                <a:gridCol w="850906">
                  <a:extLst>
                    <a:ext uri="{9D8B030D-6E8A-4147-A177-3AD203B41FA5}">
                      <a16:colId xmlns:a16="http://schemas.microsoft.com/office/drawing/2014/main" val="20002"/>
                    </a:ext>
                  </a:extLst>
                </a:gridCol>
              </a:tblGrid>
              <a:tr h="292735">
                <a:tc>
                  <a:txBody>
                    <a:bodyPr/>
                    <a:lstStyle/>
                    <a:p>
                      <a:pPr marL="46990" marR="36830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Factor</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gridSpan="2">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Level</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extLst>
                  <a:ext uri="{0D108BD9-81ED-4DB2-BD59-A6C34878D82A}">
                    <a16:rowId xmlns:a16="http://schemas.microsoft.com/office/drawing/2014/main" val="10000"/>
                  </a:ext>
                </a:extLst>
              </a:tr>
              <a:tr h="309880">
                <a:tc>
                  <a:txBody>
                    <a:bodyPr/>
                    <a:lstStyle/>
                    <a:p>
                      <a:pPr marL="46990" marR="0">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8067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A (speed)</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25.62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24.92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36703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B (Feed rate)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25.86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24.68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71145">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 (depth of cut)</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25.34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28676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p:txBody>
              <a:bodyPr/>
              <a:lstStyle/>
              <a:p>
                <a:pPr marL="0" indent="0" algn="just">
                  <a:buNone/>
                </a:pPr>
                <a:r>
                  <a:rPr lang="en-US" sz="2400" b="1" dirty="0">
                    <a:solidFill>
                      <a:srgbClr val="FF0000"/>
                    </a:solidFill>
                    <a:latin typeface="Arial" panose="020B0604020202020204" pitchFamily="34" charset="0"/>
                    <a:cs typeface="Arial" panose="020B0604020202020204" pitchFamily="34" charset="0"/>
                  </a:rPr>
                  <a:t>Improving the Grinding Ratio.</a:t>
                </a:r>
              </a:p>
              <a:p>
                <a:pPr marL="0" indent="0" algn="just" latinLnBrk="0">
                  <a:buNone/>
                </a:pPr>
                <a:r>
                  <a:rPr lang="en-US" sz="2400" b="1" dirty="0">
                    <a:latin typeface="Arial" panose="020B0604020202020204" pitchFamily="34" charset="0"/>
                    <a:cs typeface="Arial" panose="020B0604020202020204" pitchFamily="34" charset="0"/>
                  </a:rPr>
                  <a:t>Step 10: </a:t>
                </a:r>
                <a:r>
                  <a:rPr lang="en-US" sz="2400" dirty="0">
                    <a:latin typeface="Arial" panose="020B0604020202020204" pitchFamily="34" charset="0"/>
                    <a:cs typeface="Arial" panose="020B0604020202020204" pitchFamily="34" charset="0"/>
                  </a:rPr>
                  <a:t> Predicting GR for Untried combinations</a:t>
                </a:r>
              </a:p>
              <a:p>
                <a:pPr marL="0" indent="0" algn="just" latinLnBrk="0">
                  <a:buNone/>
                </a:pPr>
                <a:r>
                  <a:rPr lang="en-US" sz="2400" dirty="0">
                    <a:latin typeface="Arial" panose="020B0604020202020204" pitchFamily="34" charset="0"/>
                    <a:cs typeface="Arial" panose="020B0604020202020204" pitchFamily="34" charset="0"/>
                  </a:rPr>
                  <a:t>So, for the expected combination of A1 B1 C2 ,</a:t>
                </a:r>
              </a:p>
              <a:p>
                <a:pPr marL="0" indent="0" algn="just" latinLnBrk="0">
                  <a:buNone/>
                </a:pPr>
                <a:r>
                  <a:rPr lang="en-US" sz="2400" dirty="0">
                    <a:latin typeface="Arial" panose="020B0604020202020204" pitchFamily="34" charset="0"/>
                    <a:cs typeface="Arial" panose="020B0604020202020204" pitchFamily="34" charset="0"/>
                  </a:rPr>
                  <a:t> η expectable = µ + (mA1 - µ) + (mB1 - µ) + (mC2 - µ)</a:t>
                </a:r>
              </a:p>
              <a:p>
                <a:pPr marL="1234440" marR="1051560" indent="0">
                  <a:spcBef>
                    <a:spcPts val="0"/>
                  </a:spcBef>
                  <a:spcAft>
                    <a:spcPts val="0"/>
                  </a:spcAft>
                  <a:buNone/>
                </a:pPr>
                <a:r>
                  <a:rPr lang="en-US" sz="2400" dirty="0">
                    <a:latin typeface="Arial" panose="020B0604020202020204" pitchFamily="34" charset="0"/>
                    <a:cs typeface="Arial" panose="020B0604020202020204" pitchFamily="34" charset="0"/>
                  </a:rPr>
                  <a:t>= 25.27 + (25.62 -  25.27) + (25.86 – 25.27) + (25.34 -  25.27)</a:t>
                </a:r>
              </a:p>
              <a:p>
                <a:pPr marL="1234440" marR="1051560" indent="0">
                  <a:spcBef>
                    <a:spcPts val="0"/>
                  </a:spcBef>
                  <a:spcAft>
                    <a:spcPts val="0"/>
                  </a:spcAft>
                  <a:buNone/>
                </a:pPr>
                <a:r>
                  <a:rPr lang="en-US" sz="2400" dirty="0">
                    <a:latin typeface="Arial" panose="020B0604020202020204" pitchFamily="34" charset="0"/>
                    <a:cs typeface="Arial" panose="020B0604020202020204" pitchFamily="34" charset="0"/>
                  </a:rPr>
                  <a:t>= 26.28</a:t>
                </a:r>
              </a:p>
              <a:p>
                <a:pPr marL="354013" marR="0" indent="-354013">
                  <a:spcBef>
                    <a:spcPts val="0"/>
                  </a:spcBef>
                  <a:spcAft>
                    <a:spcPts val="0"/>
                  </a:spcAft>
                  <a:buNone/>
                </a:pPr>
                <a:r>
                  <a:rPr lang="en-US" sz="2400" dirty="0">
                    <a:latin typeface="Arial" panose="020B0604020202020204" pitchFamily="34" charset="0"/>
                    <a:cs typeface="Arial" panose="020B0604020202020204" pitchFamily="34" charset="0"/>
                  </a:rPr>
                  <a:t>From our definition, η = -10 log10 ( 1 /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26.28</a:t>
                </a:r>
              </a:p>
              <a:p>
                <a:pPr marL="354013" marR="0" indent="-354013">
                  <a:spcBef>
                    <a:spcPts val="0"/>
                  </a:spcBef>
                  <a:spcAft>
                    <a:spcPts val="0"/>
                  </a:spcAft>
                  <a:buNone/>
                </a:pPr>
                <a:endParaRPr lang="en-US" sz="1600" dirty="0">
                  <a:latin typeface="Arial" panose="020B0604020202020204" pitchFamily="34" charset="0"/>
                  <a:cs typeface="Arial" panose="020B0604020202020204" pitchFamily="34" charset="0"/>
                </a:endParaRPr>
              </a:p>
              <a:p>
                <a:pPr marL="354013" indent="-354013">
                  <a:spcBef>
                    <a:spcPts val="0"/>
                  </a:spcBef>
                  <a:spcAft>
                    <a:spcPts val="0"/>
                  </a:spcAft>
                  <a:buNone/>
                </a:pPr>
                <a:r>
                  <a:rPr lang="en-US" sz="2400" dirty="0">
                    <a:latin typeface="Arial" panose="020B0604020202020204" pitchFamily="34" charset="0"/>
                    <a:cs typeface="Arial" panose="020B0604020202020204" pitchFamily="34" charset="0"/>
                  </a:rPr>
                  <a:t>log10 ( 1 /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26.28/(-10)</a:t>
                </a:r>
              </a:p>
              <a:p>
                <a:pPr marL="354013" indent="-354013">
                  <a:spcBef>
                    <a:spcPts val="0"/>
                  </a:spcBef>
                  <a:spcAft>
                    <a:spcPts val="0"/>
                  </a:spcAft>
                  <a:buNone/>
                </a:pPr>
                <a:r>
                  <a:rPr lang="en-US" sz="2400" dirty="0">
                    <a:latin typeface="Arial" panose="020B0604020202020204" pitchFamily="34" charset="0"/>
                    <a:cs typeface="Arial" panose="020B0604020202020204" pitchFamily="34" charset="0"/>
                  </a:rPr>
                  <a:t>log10 ( 1 /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-2.628</a:t>
                </a:r>
              </a:p>
              <a:p>
                <a:pPr marL="354013" marR="0" indent="-354013">
                  <a:spcBef>
                    <a:spcPts val="0"/>
                  </a:spcBef>
                  <a:spcAft>
                    <a:spcPts val="0"/>
                  </a:spcAft>
                  <a:buNone/>
                </a:pPr>
                <a:r>
                  <a:rPr lang="en-US" sz="2400" dirty="0">
                    <a:latin typeface="Arial" panose="020B0604020202020204" pitchFamily="34" charset="0"/>
                    <a:cs typeface="Arial" panose="020B0604020202020204" pitchFamily="34" charset="0"/>
                  </a:rPr>
                  <a:t>          (1 /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antilog ( -2.628 )</a:t>
                </a:r>
              </a:p>
              <a:p>
                <a:pPr marL="354013" marR="0" indent="-354013">
                  <a:spcBef>
                    <a:spcPts val="0"/>
                  </a:spcBef>
                  <a:spcAft>
                    <a:spcPts val="0"/>
                  </a:spcAft>
                  <a:buNone/>
                </a:pPr>
                <a:r>
                  <a:rPr lang="en-US" sz="2400" dirty="0">
                    <a:latin typeface="Arial" panose="020B0604020202020204" pitchFamily="34" charset="0"/>
                    <a:cs typeface="Arial" panose="020B0604020202020204" pitchFamily="34" charset="0"/>
                  </a:rPr>
                  <a:t>          (1 /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10^(-2.628)</a:t>
                </a:r>
              </a:p>
              <a:p>
                <a:pPr marL="354013" marR="0" indent="-354013">
                  <a:spcBef>
                    <a:spcPts val="0"/>
                  </a:spcBef>
                  <a:spcAft>
                    <a:spcPts val="0"/>
                  </a:spcAft>
                  <a:buNone/>
                </a:pPr>
                <a:r>
                  <a:rPr lang="en-US" sz="2400" dirty="0">
                    <a:latin typeface="Arial" panose="020B0604020202020204" pitchFamily="34" charset="0"/>
                    <a:cs typeface="Arial" panose="020B0604020202020204" pitchFamily="34" charset="0"/>
                  </a:rPr>
                  <a:t>          (1 /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0.002355</a:t>
                </a:r>
              </a:p>
              <a:p>
                <a:pPr marL="354013" marR="0" indent="-354013">
                  <a:spcBef>
                    <a:spcPts val="0"/>
                  </a:spcBef>
                  <a:spcAft>
                    <a:spcPts val="0"/>
                  </a:spcAft>
                  <a:buNone/>
                </a:pPr>
                <a:r>
                  <a:rPr lang="en-US"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𝑦</m:t>
                        </m:r>
                      </m:e>
                      <m:sup>
                        <m:r>
                          <a:rPr lang="en-US" altLang="ko-KR" sz="2400" i="1">
                            <a:latin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1/(0.002355) = 424.6196</a:t>
                </a:r>
              </a:p>
              <a:p>
                <a:pPr marL="354013" marR="0" indent="-354013">
                  <a:spcBef>
                    <a:spcPts val="0"/>
                  </a:spcBef>
                  <a:spcAft>
                    <a:spcPts val="0"/>
                  </a:spcAft>
                  <a:buNone/>
                </a:pPr>
                <a:r>
                  <a:rPr lang="en-US" sz="2400" dirty="0">
                    <a:latin typeface="Arial" panose="020B0604020202020204" pitchFamily="34" charset="0"/>
                    <a:cs typeface="Arial" panose="020B0604020202020204" pitchFamily="34" charset="0"/>
                  </a:rPr>
                  <a:t>              So, y = SQRT (424.6196) = 20.61 GR max.</a:t>
                </a:r>
              </a:p>
              <a:p>
                <a:pPr marL="0" indent="0" algn="just" latinLnBrk="0">
                  <a:lnSpc>
                    <a:spcPct val="150000"/>
                  </a:lnSpc>
                  <a:buNone/>
                </a:pPr>
                <a:endParaRPr lang="en-US" sz="2400" dirty="0">
                  <a:latin typeface="Arial" panose="020B0604020202020204" pitchFamily="34" charset="0"/>
                  <a:cs typeface="Arial" panose="020B0604020202020204" pitchFamily="34"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blipFill>
                <a:blip r:embed="rId2"/>
                <a:stretch>
                  <a:fillRect l="-833" t="-829" b="-13152"/>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72</a:t>
            </a:fld>
            <a:endParaRPr lang="en-US" altLang="ko-KR" dirty="0"/>
          </a:p>
        </p:txBody>
      </p:sp>
      <p:graphicFrame>
        <p:nvGraphicFramePr>
          <p:cNvPr id="5" name="Table 4"/>
          <p:cNvGraphicFramePr>
            <a:graphicFrameLocks noGrp="1"/>
          </p:cNvGraphicFramePr>
          <p:nvPr/>
        </p:nvGraphicFramePr>
        <p:xfrm>
          <a:off x="8400256" y="4158372"/>
          <a:ext cx="3281776" cy="1521460"/>
        </p:xfrm>
        <a:graphic>
          <a:graphicData uri="http://schemas.openxmlformats.org/drawingml/2006/table">
            <a:tbl>
              <a:tblPr firstRow="1" firstCol="1" bandRow="1">
                <a:tableStyleId>{21E4AEA4-8DFA-4A89-87EB-49C32662AFE0}</a:tableStyleId>
              </a:tblPr>
              <a:tblGrid>
                <a:gridCol w="1590795">
                  <a:extLst>
                    <a:ext uri="{9D8B030D-6E8A-4147-A177-3AD203B41FA5}">
                      <a16:colId xmlns:a16="http://schemas.microsoft.com/office/drawing/2014/main" val="20000"/>
                    </a:ext>
                  </a:extLst>
                </a:gridCol>
                <a:gridCol w="840075">
                  <a:extLst>
                    <a:ext uri="{9D8B030D-6E8A-4147-A177-3AD203B41FA5}">
                      <a16:colId xmlns:a16="http://schemas.microsoft.com/office/drawing/2014/main" val="20001"/>
                    </a:ext>
                  </a:extLst>
                </a:gridCol>
                <a:gridCol w="850906">
                  <a:extLst>
                    <a:ext uri="{9D8B030D-6E8A-4147-A177-3AD203B41FA5}">
                      <a16:colId xmlns:a16="http://schemas.microsoft.com/office/drawing/2014/main" val="20002"/>
                    </a:ext>
                  </a:extLst>
                </a:gridCol>
              </a:tblGrid>
              <a:tr h="292735">
                <a:tc>
                  <a:txBody>
                    <a:bodyPr/>
                    <a:lstStyle/>
                    <a:p>
                      <a:pPr marL="46990" marR="36830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Factor</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gridSpan="2">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Level</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extLst>
                  <a:ext uri="{0D108BD9-81ED-4DB2-BD59-A6C34878D82A}">
                    <a16:rowId xmlns:a16="http://schemas.microsoft.com/office/drawing/2014/main" val="10000"/>
                  </a:ext>
                </a:extLst>
              </a:tr>
              <a:tr h="309880">
                <a:tc>
                  <a:txBody>
                    <a:bodyPr/>
                    <a:lstStyle/>
                    <a:p>
                      <a:pPr marL="46990" marR="0">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8067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A (speed)</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25.62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24.92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36703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B (Feed rate)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25.86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24.68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71145">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 (depth of cut)</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2105" algn="dec"/>
                        </a:tabLst>
                      </a:pPr>
                      <a:r>
                        <a:rPr lang="en-US" sz="1200" dirty="0">
                          <a:effectLst/>
                          <a:latin typeface="Arial" panose="020B0604020202020204" pitchFamily="34" charset="0"/>
                          <a:cs typeface="Arial" panose="020B0604020202020204" pitchFamily="34" charset="0"/>
                        </a:rPr>
                        <a:t>25.2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tabLst>
                          <a:tab pos="335915" algn="dec"/>
                        </a:tabLst>
                      </a:pPr>
                      <a:r>
                        <a:rPr lang="en-US" sz="1200" dirty="0">
                          <a:effectLst/>
                          <a:latin typeface="Arial" panose="020B0604020202020204" pitchFamily="34" charset="0"/>
                          <a:cs typeface="Arial" panose="020B0604020202020204" pitchFamily="34" charset="0"/>
                        </a:rPr>
                        <a:t>25.34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bl>
          </a:graphicData>
        </a:graphic>
      </p:graphicFrame>
      <p:pic>
        <p:nvPicPr>
          <p:cNvPr id="3" name="Picture 2"/>
          <p:cNvPicPr>
            <a:picLocks noChangeAspect="1"/>
          </p:cNvPicPr>
          <p:nvPr/>
        </p:nvPicPr>
        <p:blipFill>
          <a:blip r:embed="rId3"/>
          <a:stretch>
            <a:fillRect/>
          </a:stretch>
        </p:blipFill>
        <p:spPr>
          <a:xfrm>
            <a:off x="9450300" y="1140801"/>
            <a:ext cx="2143125" cy="1428750"/>
          </a:xfrm>
          <a:prstGeom prst="rect">
            <a:avLst/>
          </a:prstGeom>
        </p:spPr>
      </p:pic>
      <p:sp>
        <p:nvSpPr>
          <p:cNvPr id="6" name="TextBox 5"/>
          <p:cNvSpPr txBox="1"/>
          <p:nvPr/>
        </p:nvSpPr>
        <p:spPr>
          <a:xfrm>
            <a:off x="8582679" y="849360"/>
            <a:ext cx="3609321" cy="307777"/>
          </a:xfrm>
          <a:prstGeom prst="rect">
            <a:avLst/>
          </a:prstGeom>
          <a:noFill/>
        </p:spPr>
        <p:txBody>
          <a:bodyPr wrap="none" rtlCol="0">
            <a:spAutoFit/>
          </a:bodyPr>
          <a:lstStyle/>
          <a:p>
            <a:r>
              <a:rPr lang="en-IN" dirty="0">
                <a:solidFill>
                  <a:srgbClr val="FF0000"/>
                </a:solidFill>
              </a:rPr>
              <a:t>Already did on the following combination</a:t>
            </a:r>
          </a:p>
        </p:txBody>
      </p:sp>
    </p:spTree>
    <p:extLst>
      <p:ext uri="{BB962C8B-B14F-4D97-AF65-F5344CB8AC3E}">
        <p14:creationId xmlns:p14="http://schemas.microsoft.com/office/powerpoint/2010/main" val="3187435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73</a:t>
            </a:fld>
            <a:endParaRPr lang="en-US" altLang="ko-K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640080" marR="411480" algn="just" latinLnBrk="0">
                  <a:spcBef>
                    <a:spcPts val="0"/>
                  </a:spcBef>
                  <a:spcAft>
                    <a:spcPts val="0"/>
                  </a:spcAft>
                </a:pPr>
                <a:r>
                  <a:rPr lang="en-US" sz="2400" dirty="0">
                    <a:latin typeface="Arial" panose="020B0604020202020204" pitchFamily="34" charset="0"/>
                    <a:cs typeface="Arial" panose="020B0604020202020204" pitchFamily="34" charset="0"/>
                  </a:rPr>
                  <a:t>Instead of 8 combinations, we tried only four combinations of setting and from these four we were able to predict the GR achievable for those combinations of controls which we have not tried.</a:t>
                </a:r>
              </a:p>
              <a:p>
                <a:pPr marL="640080" marR="411480" algn="just" latinLnBrk="0">
                  <a:spcBef>
                    <a:spcPts val="1260"/>
                  </a:spcBef>
                  <a:spcAft>
                    <a:spcPts val="0"/>
                  </a:spcAft>
                </a:pPr>
                <a:r>
                  <a:rPr lang="en-US" sz="2400" dirty="0">
                    <a:latin typeface="Arial" panose="020B0604020202020204" pitchFamily="34" charset="0"/>
                    <a:cs typeface="Arial" panose="020B0604020202020204" pitchFamily="34" charset="0"/>
                  </a:rPr>
                  <a:t>For 3 — two level factors, the combinations possible are only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3</m:t>
                        </m:r>
                      </m:sup>
                    </m:sSup>
                  </m:oMath>
                </a14:m>
                <a:r>
                  <a:rPr lang="en-US" sz="2400" dirty="0">
                    <a:latin typeface="Arial" panose="020B0604020202020204" pitchFamily="34" charset="0"/>
                    <a:cs typeface="Arial" panose="020B0604020202020204" pitchFamily="34" charset="0"/>
                  </a:rPr>
                  <a:t>= 8. Here we tried 4 experiments.</a:t>
                </a:r>
              </a:p>
              <a:p>
                <a:pPr marL="640080" marR="411480" algn="just" latinLnBrk="0">
                  <a:spcBef>
                    <a:spcPts val="1620"/>
                  </a:spcBef>
                  <a:spcAft>
                    <a:spcPts val="0"/>
                  </a:spcAft>
                </a:pPr>
                <a:r>
                  <a:rPr lang="en-US" sz="2400" dirty="0">
                    <a:latin typeface="Arial" panose="020B0604020202020204" pitchFamily="34" charset="0"/>
                    <a:cs typeface="Arial" panose="020B0604020202020204" pitchFamily="34" charset="0"/>
                  </a:rPr>
                  <a:t>But suppose there are </a:t>
                </a:r>
                <a:r>
                  <a:rPr lang="en-US" sz="2400" b="1" dirty="0">
                    <a:solidFill>
                      <a:srgbClr val="FF0000"/>
                    </a:solidFill>
                    <a:latin typeface="Arial" panose="020B0604020202020204" pitchFamily="34" charset="0"/>
                    <a:cs typeface="Arial" panose="020B0604020202020204" pitchFamily="34" charset="0"/>
                  </a:rPr>
                  <a:t>seven</a:t>
                </a:r>
                <a:r>
                  <a:rPr lang="en-US" sz="2400" dirty="0">
                    <a:latin typeface="Arial" panose="020B0604020202020204" pitchFamily="34" charset="0"/>
                    <a:cs typeface="Arial" panose="020B0604020202020204" pitchFamily="34" charset="0"/>
                  </a:rPr>
                  <a:t> factors like speed, infeed, dressing traverse etc. each with </a:t>
                </a:r>
                <a:r>
                  <a:rPr lang="en-US" sz="2400" b="1" dirty="0">
                    <a:solidFill>
                      <a:srgbClr val="FF0000"/>
                    </a:solidFill>
                    <a:latin typeface="Arial" panose="020B0604020202020204" pitchFamily="34" charset="0"/>
                    <a:cs typeface="Arial" panose="020B0604020202020204" pitchFamily="34" charset="0"/>
                  </a:rPr>
                  <a:t>three</a:t>
                </a:r>
                <a:r>
                  <a:rPr lang="en-US" sz="2400" dirty="0">
                    <a:latin typeface="Arial" panose="020B0604020202020204" pitchFamily="34" charset="0"/>
                    <a:cs typeface="Arial" panose="020B0604020202020204" pitchFamily="34" charset="0"/>
                  </a:rPr>
                  <a:t> setting levels, then the possibility is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3</m:t>
                        </m:r>
                      </m:e>
                      <m:sup>
                        <m:r>
                          <a:rPr lang="en-US" sz="2400" i="1">
                            <a:latin typeface="Cambria Math" panose="02040503050406030204" pitchFamily="18" charset="0"/>
                          </a:rPr>
                          <m:t>7</m:t>
                        </m:r>
                      </m:sup>
                    </m:sSup>
                  </m:oMath>
                </a14:m>
                <a:r>
                  <a:rPr lang="en-US" sz="2400" dirty="0">
                    <a:latin typeface="Arial" panose="020B0604020202020204" pitchFamily="34" charset="0"/>
                    <a:cs typeface="Arial" panose="020B0604020202020204" pitchFamily="34" charset="0"/>
                  </a:rPr>
                  <a:t> = 2187 combinations.</a:t>
                </a:r>
              </a:p>
              <a:p>
                <a:pPr marL="594360" marR="411480" algn="just" latinLnBrk="0">
                  <a:spcBef>
                    <a:spcPts val="1440"/>
                  </a:spcBef>
                  <a:spcAft>
                    <a:spcPts val="0"/>
                  </a:spcAft>
                </a:pPr>
                <a:r>
                  <a:rPr lang="en-US" sz="2400" dirty="0">
                    <a:latin typeface="Arial" panose="020B0604020202020204" pitchFamily="34" charset="0"/>
                    <a:cs typeface="Arial" panose="020B0604020202020204" pitchFamily="34" charset="0"/>
                  </a:rPr>
                  <a:t>The effect of all these 2187 experiments can be predicted with just 18 experiments. (for 3 level factors of 7 numbers, we use L18 array).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829"/>
                </a:stretch>
              </a:blipFill>
            </p:spPr>
            <p:txBody>
              <a:bodyPr/>
              <a:lstStyle/>
              <a:p>
                <a:r>
                  <a:rPr lang="en-IN">
                    <a:noFill/>
                  </a:rPr>
                  <a:t> </a:t>
                </a:r>
              </a:p>
            </p:txBody>
          </p:sp>
        </mc:Fallback>
      </mc:AlternateContent>
    </p:spTree>
    <p:extLst>
      <p:ext uri="{BB962C8B-B14F-4D97-AF65-F5344CB8AC3E}">
        <p14:creationId xmlns:p14="http://schemas.microsoft.com/office/powerpoint/2010/main" val="4250257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(Orthogonal Array)</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74</a:t>
            </a:fld>
            <a:endParaRPr lang="en-US" altLang="ko-KR" dirty="0"/>
          </a:p>
        </p:txBody>
      </p:sp>
      <p:graphicFrame>
        <p:nvGraphicFramePr>
          <p:cNvPr id="3" name="Table 2">
            <a:extLst>
              <a:ext uri="{FF2B5EF4-FFF2-40B4-BE49-F238E27FC236}">
                <a16:creationId xmlns:a16="http://schemas.microsoft.com/office/drawing/2014/main" id="{3BFE1E9D-0CFE-BE36-A42C-0DCBED4464F7}"/>
              </a:ext>
            </a:extLst>
          </p:cNvPr>
          <p:cNvGraphicFramePr>
            <a:graphicFrameLocks noGrp="1"/>
          </p:cNvGraphicFramePr>
          <p:nvPr>
            <p:extLst>
              <p:ext uri="{D42A27DB-BD31-4B8C-83A1-F6EECF244321}">
                <p14:modId xmlns:p14="http://schemas.microsoft.com/office/powerpoint/2010/main" val="1597774161"/>
              </p:ext>
            </p:extLst>
          </p:nvPr>
        </p:nvGraphicFramePr>
        <p:xfrm>
          <a:off x="418482" y="1052736"/>
          <a:ext cx="4038120" cy="3031424"/>
        </p:xfrm>
        <a:graphic>
          <a:graphicData uri="http://schemas.openxmlformats.org/drawingml/2006/table">
            <a:tbl>
              <a:tblPr firstRow="1" firstCol="1" bandRow="1">
                <a:tableStyleId>{21E4AEA4-8DFA-4A89-87EB-49C32662AFE0}</a:tableStyleId>
              </a:tblPr>
              <a:tblGrid>
                <a:gridCol w="1695210">
                  <a:extLst>
                    <a:ext uri="{9D8B030D-6E8A-4147-A177-3AD203B41FA5}">
                      <a16:colId xmlns:a16="http://schemas.microsoft.com/office/drawing/2014/main" val="20000"/>
                    </a:ext>
                  </a:extLst>
                </a:gridCol>
                <a:gridCol w="2342910">
                  <a:extLst>
                    <a:ext uri="{9D8B030D-6E8A-4147-A177-3AD203B41FA5}">
                      <a16:colId xmlns:a16="http://schemas.microsoft.com/office/drawing/2014/main" val="20001"/>
                    </a:ext>
                  </a:extLst>
                </a:gridCol>
              </a:tblGrid>
              <a:tr h="481697">
                <a:tc gridSpan="2">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For 2 Level factors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64157">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No of control factors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Array to be Selected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481697">
                <a:tc>
                  <a:txBody>
                    <a:bodyPr/>
                    <a:lstStyle/>
                    <a:p>
                      <a:pPr marL="0" marR="0" algn="ctr">
                        <a:lnSpc>
                          <a:spcPts val="1775"/>
                        </a:lnSpc>
                        <a:spcBef>
                          <a:spcPts val="0"/>
                        </a:spcBef>
                        <a:spcAft>
                          <a:spcPts val="0"/>
                        </a:spcAft>
                      </a:pPr>
                      <a:r>
                        <a:rPr lang="en-US" sz="1600">
                          <a:effectLst/>
                          <a:latin typeface="Arial" panose="020B0604020202020204" pitchFamily="34" charset="0"/>
                          <a:cs typeface="Arial" panose="020B0604020202020204" pitchFamily="34" charset="0"/>
                        </a:rPr>
                        <a:t>2-3</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L4</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511088">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4-7</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L8</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481697">
                <a:tc>
                  <a:txBody>
                    <a:bodyPr/>
                    <a:lstStyle/>
                    <a:p>
                      <a:pPr marL="0" marR="0" algn="ctr">
                        <a:lnSpc>
                          <a:spcPts val="1775"/>
                        </a:lnSpc>
                        <a:spcBef>
                          <a:spcPts val="0"/>
                        </a:spcBef>
                        <a:spcAft>
                          <a:spcPts val="0"/>
                        </a:spcAft>
                      </a:pPr>
                      <a:r>
                        <a:rPr lang="en-US" sz="1600">
                          <a:effectLst/>
                          <a:latin typeface="Arial" panose="020B0604020202020204" pitchFamily="34" charset="0"/>
                          <a:cs typeface="Arial" panose="020B0604020202020204" pitchFamily="34" charset="0"/>
                        </a:rPr>
                        <a:t>8-11</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L12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r h="511088">
                <a:tc>
                  <a:txBody>
                    <a:bodyPr/>
                    <a:lstStyle/>
                    <a:p>
                      <a:pPr marL="0" marR="0" algn="ctr">
                        <a:lnSpc>
                          <a:spcPts val="1775"/>
                        </a:lnSpc>
                        <a:spcBef>
                          <a:spcPts val="0"/>
                        </a:spcBef>
                        <a:spcAft>
                          <a:spcPts val="0"/>
                        </a:spcAft>
                      </a:pPr>
                      <a:r>
                        <a:rPr lang="en-US" sz="1600">
                          <a:effectLst/>
                          <a:latin typeface="Arial" panose="020B0604020202020204" pitchFamily="34" charset="0"/>
                          <a:cs typeface="Arial" panose="020B0604020202020204" pitchFamily="34" charset="0"/>
                        </a:rPr>
                        <a:t>12-15</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dirty="0">
                          <a:effectLst/>
                          <a:latin typeface="Arial" panose="020B0604020202020204" pitchFamily="34" charset="0"/>
                          <a:cs typeface="Arial" panose="020B0604020202020204" pitchFamily="34" charset="0"/>
                        </a:rPr>
                        <a:t>L16</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10C7564C-9424-AA44-207E-B9BD38D9379D}"/>
              </a:ext>
            </a:extLst>
          </p:cNvPr>
          <p:cNvGraphicFramePr>
            <a:graphicFrameLocks noGrp="1"/>
          </p:cNvGraphicFramePr>
          <p:nvPr>
            <p:extLst>
              <p:ext uri="{D42A27DB-BD31-4B8C-83A1-F6EECF244321}">
                <p14:modId xmlns:p14="http://schemas.microsoft.com/office/powerpoint/2010/main" val="3581194197"/>
              </p:ext>
            </p:extLst>
          </p:nvPr>
        </p:nvGraphicFramePr>
        <p:xfrm>
          <a:off x="7572164" y="1052736"/>
          <a:ext cx="3583614" cy="2030160"/>
        </p:xfrm>
        <a:graphic>
          <a:graphicData uri="http://schemas.openxmlformats.org/drawingml/2006/table">
            <a:tbl>
              <a:tblPr firstRow="1" firstCol="1" bandRow="1">
                <a:tableStyleId>{073A0DAA-6AF3-43AB-8588-CEC1D06C72B9}</a:tableStyleId>
              </a:tblPr>
              <a:tblGrid>
                <a:gridCol w="1552943">
                  <a:extLst>
                    <a:ext uri="{9D8B030D-6E8A-4147-A177-3AD203B41FA5}">
                      <a16:colId xmlns:a16="http://schemas.microsoft.com/office/drawing/2014/main" val="20000"/>
                    </a:ext>
                  </a:extLst>
                </a:gridCol>
                <a:gridCol w="2030671">
                  <a:extLst>
                    <a:ext uri="{9D8B030D-6E8A-4147-A177-3AD203B41FA5}">
                      <a16:colId xmlns:a16="http://schemas.microsoft.com/office/drawing/2014/main" val="20001"/>
                    </a:ext>
                  </a:extLst>
                </a:gridCol>
              </a:tblGrid>
              <a:tr h="472187">
                <a:tc gridSpan="2">
                  <a:txBody>
                    <a:bodyPr/>
                    <a:lstStyle/>
                    <a:p>
                      <a:pPr marL="4699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For 3 Level factors</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85154">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No of control  factors</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Array to be Selected</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1"/>
                  </a:ext>
                </a:extLst>
              </a:tr>
              <a:tr h="472187">
                <a:tc>
                  <a:txBody>
                    <a:bodyPr/>
                    <a:lstStyle/>
                    <a:p>
                      <a:pPr marL="0" marR="0" algn="ctr">
                        <a:lnSpc>
                          <a:spcPts val="1775"/>
                        </a:lnSpc>
                        <a:spcBef>
                          <a:spcPts val="0"/>
                        </a:spcBef>
                        <a:spcAft>
                          <a:spcPts val="0"/>
                        </a:spcAft>
                      </a:pPr>
                      <a:r>
                        <a:rPr lang="en-US" sz="1600" kern="1200">
                          <a:effectLst/>
                          <a:latin typeface="Arial" panose="020B0604020202020204" pitchFamily="34" charset="0"/>
                          <a:cs typeface="Arial" panose="020B0604020202020204" pitchFamily="34" charset="0"/>
                        </a:rPr>
                        <a:t>2-4</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L9</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2"/>
                  </a:ext>
                </a:extLst>
              </a:tr>
              <a:tr h="500632">
                <a:tc>
                  <a:txBody>
                    <a:bodyPr/>
                    <a:lstStyle/>
                    <a:p>
                      <a:pPr marL="0" marR="0" algn="ctr">
                        <a:lnSpc>
                          <a:spcPts val="1775"/>
                        </a:lnSpc>
                        <a:spcBef>
                          <a:spcPts val="0"/>
                        </a:spcBef>
                        <a:spcAft>
                          <a:spcPts val="0"/>
                        </a:spcAft>
                      </a:pPr>
                      <a:r>
                        <a:rPr lang="en-US" sz="1600" kern="1200">
                          <a:effectLst/>
                          <a:latin typeface="Arial" panose="020B0604020202020204" pitchFamily="34" charset="0"/>
                          <a:cs typeface="Arial" panose="020B0604020202020204" pitchFamily="34" charset="0"/>
                        </a:rPr>
                        <a:t>5-7</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ctr">
                        <a:lnSpc>
                          <a:spcPts val="1775"/>
                        </a:lnSpc>
                        <a:spcBef>
                          <a:spcPts val="0"/>
                        </a:spcBef>
                        <a:spcAft>
                          <a:spcPts val="0"/>
                        </a:spcAft>
                      </a:pPr>
                      <a:r>
                        <a:rPr lang="en-US" sz="1600" kern="1200" dirty="0">
                          <a:effectLst/>
                          <a:latin typeface="Arial" panose="020B0604020202020204" pitchFamily="34" charset="0"/>
                          <a:cs typeface="Arial" panose="020B0604020202020204" pitchFamily="34" charset="0"/>
                        </a:rPr>
                        <a:t>L18</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90F700B1-6A1A-B480-CEC9-49A5CBE4010A}"/>
              </a:ext>
            </a:extLst>
          </p:cNvPr>
          <p:cNvGraphicFramePr>
            <a:graphicFrameLocks noGrp="1"/>
          </p:cNvGraphicFramePr>
          <p:nvPr>
            <p:extLst>
              <p:ext uri="{D42A27DB-BD31-4B8C-83A1-F6EECF244321}">
                <p14:modId xmlns:p14="http://schemas.microsoft.com/office/powerpoint/2010/main" val="3214983244"/>
              </p:ext>
            </p:extLst>
          </p:nvPr>
        </p:nvGraphicFramePr>
        <p:xfrm>
          <a:off x="5519936" y="4314230"/>
          <a:ext cx="4398010" cy="1760726"/>
        </p:xfrm>
        <a:graphic>
          <a:graphicData uri="http://schemas.openxmlformats.org/drawingml/2006/table">
            <a:tbl>
              <a:tblPr firstRow="1" firstCol="1" bandRow="1">
                <a:tableStyleId>{21E4AEA4-8DFA-4A89-87EB-49C32662AFE0}</a:tableStyleId>
              </a:tblPr>
              <a:tblGrid>
                <a:gridCol w="1311910">
                  <a:extLst>
                    <a:ext uri="{9D8B030D-6E8A-4147-A177-3AD203B41FA5}">
                      <a16:colId xmlns:a16="http://schemas.microsoft.com/office/drawing/2014/main" val="20000"/>
                    </a:ext>
                  </a:extLst>
                </a:gridCol>
                <a:gridCol w="96012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90">
                  <a:extLst>
                    <a:ext uri="{9D8B030D-6E8A-4147-A177-3AD203B41FA5}">
                      <a16:colId xmlns:a16="http://schemas.microsoft.com/office/drawing/2014/main" val="20003"/>
                    </a:ext>
                  </a:extLst>
                </a:gridCol>
              </a:tblGrid>
              <a:tr h="375156">
                <a:tc rowSpan="3">
                  <a:txBody>
                    <a:bodyPr/>
                    <a:lstStyle/>
                    <a:p>
                      <a:pPr marL="46990" marR="0" algn="ctr">
                        <a:lnSpc>
                          <a:spcPts val="1775"/>
                        </a:lnSpc>
                        <a:spcBef>
                          <a:spcPts val="342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b"/>
                </a:tc>
                <a:tc gridSpan="3">
                  <a:txBody>
                    <a:bodyPr/>
                    <a:lstStyle/>
                    <a:p>
                      <a:pPr marL="46990" marR="1387475" algn="r">
                        <a:lnSpc>
                          <a:spcPts val="1775"/>
                        </a:lnSpc>
                        <a:spcBef>
                          <a:spcPts val="0"/>
                        </a:spcBef>
                        <a:spcAft>
                          <a:spcPts val="0"/>
                        </a:spcAft>
                      </a:pPr>
                      <a:r>
                        <a:rPr lang="en-US" sz="1200" spc="20" dirty="0">
                          <a:effectLst/>
                          <a:latin typeface="Arial" panose="020B0604020202020204" pitchFamily="34" charset="0"/>
                          <a:cs typeface="Arial" panose="020B0604020202020204" pitchFamily="34" charset="0"/>
                        </a:rPr>
                        <a:t>L4 orthogonal Array</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0505">
                <a:tc vMerge="1">
                  <a:txBody>
                    <a:bodyPr/>
                    <a:lstStyle/>
                    <a:p>
                      <a:endParaRPr lang="en-US"/>
                    </a:p>
                  </a:txBody>
                  <a:tcPr/>
                </a:tc>
                <a:tc gridSpan="3">
                  <a:txBody>
                    <a:bodyPr/>
                    <a:lstStyle/>
                    <a:p>
                      <a:pPr marL="46990" marR="758825" algn="r">
                        <a:lnSpc>
                          <a:spcPts val="1775"/>
                        </a:lnSpc>
                        <a:spcBef>
                          <a:spcPts val="0"/>
                        </a:spcBef>
                        <a:spcAft>
                          <a:spcPts val="0"/>
                        </a:spcAft>
                      </a:pPr>
                      <a:r>
                        <a:rPr lang="en-US" sz="1200" spc="20" dirty="0">
                          <a:effectLst/>
                          <a:latin typeface="Arial" panose="020B0604020202020204" pitchFamily="34" charset="0"/>
                          <a:cs typeface="Arial" panose="020B0604020202020204" pitchFamily="34" charset="0"/>
                        </a:rPr>
                        <a:t>Control Factor levels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1140">
                <a:tc vMerge="1">
                  <a:txBody>
                    <a:bodyPr/>
                    <a:lstStyle/>
                    <a:p>
                      <a:endParaRPr lang="en-US"/>
                    </a:p>
                  </a:txBody>
                  <a:tcP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A</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B</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C</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2606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3114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30505">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36220">
                <a:tc>
                  <a:txBody>
                    <a:bodyPr/>
                    <a:lstStyle/>
                    <a:p>
                      <a:pPr marL="46990" marR="59817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592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2481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9149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270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(Orthogonal Array)</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75</a:t>
            </a:fld>
            <a:endParaRPr lang="en-US" altLang="ko-KR" dirty="0"/>
          </a:p>
        </p:txBody>
      </p:sp>
      <p:graphicFrame>
        <p:nvGraphicFramePr>
          <p:cNvPr id="6" name="Table 5"/>
          <p:cNvGraphicFramePr>
            <a:graphicFrameLocks noGrp="1"/>
          </p:cNvGraphicFramePr>
          <p:nvPr/>
        </p:nvGraphicFramePr>
        <p:xfrm>
          <a:off x="263352" y="1404206"/>
          <a:ext cx="5960110" cy="2293570"/>
        </p:xfrm>
        <a:graphic>
          <a:graphicData uri="http://schemas.openxmlformats.org/drawingml/2006/table">
            <a:tbl>
              <a:tblPr firstRow="1" firstCol="1" bandRow="1">
                <a:tableStyleId>{21E4AEA4-8DFA-4A89-87EB-49C32662AFE0}</a:tableStyleId>
              </a:tblPr>
              <a:tblGrid>
                <a:gridCol w="633095">
                  <a:extLst>
                    <a:ext uri="{9D8B030D-6E8A-4147-A177-3AD203B41FA5}">
                      <a16:colId xmlns:a16="http://schemas.microsoft.com/office/drawing/2014/main" val="20000"/>
                    </a:ext>
                  </a:extLst>
                </a:gridCol>
                <a:gridCol w="791210">
                  <a:extLst>
                    <a:ext uri="{9D8B030D-6E8A-4147-A177-3AD203B41FA5}">
                      <a16:colId xmlns:a16="http://schemas.microsoft.com/office/drawing/2014/main" val="20001"/>
                    </a:ext>
                  </a:extLst>
                </a:gridCol>
                <a:gridCol w="791210">
                  <a:extLst>
                    <a:ext uri="{9D8B030D-6E8A-4147-A177-3AD203B41FA5}">
                      <a16:colId xmlns:a16="http://schemas.microsoft.com/office/drawing/2014/main" val="20002"/>
                    </a:ext>
                  </a:extLst>
                </a:gridCol>
                <a:gridCol w="779145">
                  <a:extLst>
                    <a:ext uri="{9D8B030D-6E8A-4147-A177-3AD203B41FA5}">
                      <a16:colId xmlns:a16="http://schemas.microsoft.com/office/drawing/2014/main" val="20003"/>
                    </a:ext>
                  </a:extLst>
                </a:gridCol>
                <a:gridCol w="782320">
                  <a:extLst>
                    <a:ext uri="{9D8B030D-6E8A-4147-A177-3AD203B41FA5}">
                      <a16:colId xmlns:a16="http://schemas.microsoft.com/office/drawing/2014/main" val="20004"/>
                    </a:ext>
                  </a:extLst>
                </a:gridCol>
                <a:gridCol w="782320">
                  <a:extLst>
                    <a:ext uri="{9D8B030D-6E8A-4147-A177-3AD203B41FA5}">
                      <a16:colId xmlns:a16="http://schemas.microsoft.com/office/drawing/2014/main" val="20005"/>
                    </a:ext>
                  </a:extLst>
                </a:gridCol>
                <a:gridCol w="779145">
                  <a:extLst>
                    <a:ext uri="{9D8B030D-6E8A-4147-A177-3AD203B41FA5}">
                      <a16:colId xmlns:a16="http://schemas.microsoft.com/office/drawing/2014/main" val="20006"/>
                    </a:ext>
                  </a:extLst>
                </a:gridCol>
                <a:gridCol w="621665">
                  <a:extLst>
                    <a:ext uri="{9D8B030D-6E8A-4147-A177-3AD203B41FA5}">
                      <a16:colId xmlns:a16="http://schemas.microsoft.com/office/drawing/2014/main" val="20007"/>
                    </a:ext>
                  </a:extLst>
                </a:gridCol>
              </a:tblGrid>
              <a:tr h="235585">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7">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9"/>
                  </a:ext>
                </a:extLst>
              </a:tr>
            </a:tbl>
          </a:graphicData>
        </a:graphic>
      </p:graphicFrame>
      <p:graphicFrame>
        <p:nvGraphicFramePr>
          <p:cNvPr id="7" name="Table 6"/>
          <p:cNvGraphicFramePr>
            <a:graphicFrameLocks noGrp="1"/>
          </p:cNvGraphicFramePr>
          <p:nvPr/>
        </p:nvGraphicFramePr>
        <p:xfrm>
          <a:off x="7320136" y="3717032"/>
          <a:ext cx="4674040" cy="2676595"/>
        </p:xfrm>
        <a:graphic>
          <a:graphicData uri="http://schemas.openxmlformats.org/drawingml/2006/table">
            <a:tbl>
              <a:tblPr firstRow="1" firstCol="1" bandRow="1">
                <a:tableStyleId>{21E4AEA4-8DFA-4A89-87EB-49C32662AFE0}</a:tableStyleId>
              </a:tblPr>
              <a:tblGrid>
                <a:gridCol w="962675">
                  <a:extLst>
                    <a:ext uri="{9D8B030D-6E8A-4147-A177-3AD203B41FA5}">
                      <a16:colId xmlns:a16="http://schemas.microsoft.com/office/drawing/2014/main" val="20000"/>
                    </a:ext>
                  </a:extLst>
                </a:gridCol>
                <a:gridCol w="861341">
                  <a:extLst>
                    <a:ext uri="{9D8B030D-6E8A-4147-A177-3AD203B41FA5}">
                      <a16:colId xmlns:a16="http://schemas.microsoft.com/office/drawing/2014/main" val="20001"/>
                    </a:ext>
                  </a:extLst>
                </a:gridCol>
                <a:gridCol w="858526">
                  <a:extLst>
                    <a:ext uri="{9D8B030D-6E8A-4147-A177-3AD203B41FA5}">
                      <a16:colId xmlns:a16="http://schemas.microsoft.com/office/drawing/2014/main" val="20002"/>
                    </a:ext>
                  </a:extLst>
                </a:gridCol>
                <a:gridCol w="995749">
                  <a:extLst>
                    <a:ext uri="{9D8B030D-6E8A-4147-A177-3AD203B41FA5}">
                      <a16:colId xmlns:a16="http://schemas.microsoft.com/office/drawing/2014/main" val="20003"/>
                    </a:ext>
                  </a:extLst>
                </a:gridCol>
                <a:gridCol w="995749">
                  <a:extLst>
                    <a:ext uri="{9D8B030D-6E8A-4147-A177-3AD203B41FA5}">
                      <a16:colId xmlns:a16="http://schemas.microsoft.com/office/drawing/2014/main" val="20004"/>
                    </a:ext>
                  </a:extLst>
                </a:gridCol>
              </a:tblGrid>
              <a:tr h="246217">
                <a:tc rowSpan="2">
                  <a:txBody>
                    <a:bodyPr/>
                    <a:lstStyle/>
                    <a:p>
                      <a:pPr marL="46990" marR="0" algn="ctr">
                        <a:lnSpc>
                          <a:spcPts val="1775"/>
                        </a:lnSpc>
                        <a:spcBef>
                          <a:spcPts val="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4">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0806">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          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0001"/>
                  </a:ext>
                </a:extLst>
              </a:tr>
              <a:tr h="240806">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4148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40806">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7"/>
                  </a:ext>
                </a:extLst>
              </a:tr>
              <a:tr h="24148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8"/>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9"/>
                  </a:ext>
                </a:extLst>
              </a:tr>
              <a:tr h="250952">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10"/>
                  </a:ext>
                </a:extLst>
              </a:tr>
            </a:tbl>
          </a:graphicData>
        </a:graphic>
      </p:graphicFrame>
      <p:sp>
        <p:nvSpPr>
          <p:cNvPr id="9" name="Rectangle 1"/>
          <p:cNvSpPr>
            <a:spLocks noChangeArrowheads="1"/>
          </p:cNvSpPr>
          <p:nvPr/>
        </p:nvSpPr>
        <p:spPr bwMode="auto">
          <a:xfrm>
            <a:off x="249436" y="776264"/>
            <a:ext cx="40158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L8 (2^7) ORTHOGONAL ARRAY</a:t>
            </a:r>
            <a:endParaRPr kumimoji="0" lang="en-US" altLang="en-US" sz="2000" b="0" i="0" u="none" strike="noStrike" cap="none" normalizeH="0" baseline="0" dirty="0">
              <a:ln>
                <a:noFill/>
              </a:ln>
              <a:solidFill>
                <a:schemeClr val="tx1"/>
              </a:solidFill>
              <a:effectLst/>
            </a:endParaRPr>
          </a:p>
        </p:txBody>
      </p:sp>
      <p:sp>
        <p:nvSpPr>
          <p:cNvPr id="10" name="Rectangle 1"/>
          <p:cNvSpPr>
            <a:spLocks noChangeArrowheads="1"/>
          </p:cNvSpPr>
          <p:nvPr/>
        </p:nvSpPr>
        <p:spPr bwMode="auto">
          <a:xfrm>
            <a:off x="7248128" y="2898812"/>
            <a:ext cx="41440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L9 (3^4) ORTHOGONAL ARRAY</a:t>
            </a: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39903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(Orthogonal Array)</a:t>
            </a:r>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76</a:t>
            </a:fld>
            <a:endParaRPr lang="en-US" altLang="ko-KR" dirty="0"/>
          </a:p>
        </p:txBody>
      </p:sp>
      <p:pic>
        <p:nvPicPr>
          <p:cNvPr id="3" name="Picture 2"/>
          <p:cNvPicPr>
            <a:picLocks noChangeAspect="1"/>
          </p:cNvPicPr>
          <p:nvPr/>
        </p:nvPicPr>
        <p:blipFill>
          <a:blip r:embed="rId2"/>
          <a:stretch>
            <a:fillRect/>
          </a:stretch>
        </p:blipFill>
        <p:spPr>
          <a:xfrm>
            <a:off x="2423592" y="823933"/>
            <a:ext cx="6905912" cy="5472608"/>
          </a:xfrm>
          <a:prstGeom prst="rect">
            <a:avLst/>
          </a:prstGeom>
        </p:spPr>
      </p:pic>
    </p:spTree>
    <p:extLst>
      <p:ext uri="{BB962C8B-B14F-4D97-AF65-F5344CB8AC3E}">
        <p14:creationId xmlns:p14="http://schemas.microsoft.com/office/powerpoint/2010/main" val="3218378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r>
              <a:rPr lang="en-US" sz="2400" dirty="0">
                <a:latin typeface="Arial" panose="020B0604020202020204" pitchFamily="34" charset="0"/>
                <a:cs typeface="Arial" panose="020B0604020202020204" pitchFamily="34" charset="0"/>
              </a:rPr>
              <a:t>The objective of the experiment is to obtain minimum surface roughness of the parts machined by wire cut EDM machine using Taguchi’s DOE technique of process parameters.</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r>
              <a:rPr lang="en-US" sz="2400" dirty="0">
                <a:latin typeface="Arial" panose="020B0604020202020204" pitchFamily="34" charset="0"/>
                <a:cs typeface="Arial" panose="020B0604020202020204" pitchFamily="34" charset="0"/>
              </a:rPr>
              <a:t>Surface roughness(Ra) values were obtained using Taylor-Hobson </a:t>
            </a:r>
            <a:r>
              <a:rPr lang="en-US" sz="2400" dirty="0" err="1">
                <a:latin typeface="Arial" panose="020B0604020202020204" pitchFamily="34" charset="0"/>
                <a:cs typeface="Arial" panose="020B0604020202020204" pitchFamily="34" charset="0"/>
              </a:rPr>
              <a:t>Surtronic</a:t>
            </a:r>
            <a:r>
              <a:rPr lang="en-US" sz="2400" dirty="0">
                <a:latin typeface="Arial" panose="020B0604020202020204" pitchFamily="34" charset="0"/>
                <a:cs typeface="Arial" panose="020B0604020202020204" pitchFamily="34" charset="0"/>
              </a:rPr>
              <a:t> instruments and the sequence are 2.5275, 2.3520, 2.2540, 2.4650, 2.7000, 2.8125, 2.350, 2.2875.</a:t>
            </a:r>
          </a:p>
          <a:p>
            <a:pPr algn="just" latinLnBrk="0"/>
            <a:r>
              <a:rPr lang="en-US" sz="2400" dirty="0">
                <a:latin typeface="Arial" panose="020B0604020202020204" pitchFamily="34" charset="0"/>
                <a:cs typeface="Arial" panose="020B0604020202020204" pitchFamily="34" charset="0"/>
              </a:rPr>
              <a:t>Find out the Main effect and draw the factor effect diagram and identify the optimum WEDM process parameters.</a:t>
            </a: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77</a:t>
            </a:fld>
            <a:endParaRPr lang="en-US" altLang="ko-KR" dirty="0"/>
          </a:p>
        </p:txBody>
      </p:sp>
      <p:pic>
        <p:nvPicPr>
          <p:cNvPr id="4098" name="Picture 2" descr="https://lh4.googleusercontent.com/PkC2XE1lcaxsoB8KZeAIwKHHjVCKfZo2o3eYeCIlNsF7G_MEOq87Kx2PiFR7kD3nIOGHrvmIKDs_xIESqowcZtc3Lt9yHS1yxqLTBJTPWWynp90uYyS7sEKlqTk61RH9BZoiZ1JdwHzkmEpM0w=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060848"/>
            <a:ext cx="59340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978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r>
              <a:rPr lang="en-US" sz="2400" dirty="0">
                <a:latin typeface="Arial" panose="020B0604020202020204" pitchFamily="34" charset="0"/>
                <a:cs typeface="Arial" panose="020B0604020202020204" pitchFamily="34" charset="0"/>
              </a:rPr>
              <a:t>Since, the number of factors given are 7 with 2 levels. Hence, we can choose L8 orthogonal array.  </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78</a:t>
            </a:fld>
            <a:endParaRPr lang="en-US" altLang="ko-KR" dirty="0"/>
          </a:p>
        </p:txBody>
      </p:sp>
      <p:graphicFrame>
        <p:nvGraphicFramePr>
          <p:cNvPr id="6" name="Table 5"/>
          <p:cNvGraphicFramePr>
            <a:graphicFrameLocks noGrp="1"/>
          </p:cNvGraphicFramePr>
          <p:nvPr/>
        </p:nvGraphicFramePr>
        <p:xfrm>
          <a:off x="2099556" y="1988840"/>
          <a:ext cx="5960110" cy="2278838"/>
        </p:xfrm>
        <a:graphic>
          <a:graphicData uri="http://schemas.openxmlformats.org/drawingml/2006/table">
            <a:tbl>
              <a:tblPr firstRow="1" firstCol="1" bandRow="1">
                <a:tableStyleId>{5940675A-B579-460E-94D1-54222C63F5DA}</a:tableStyleId>
              </a:tblPr>
              <a:tblGrid>
                <a:gridCol w="756084">
                  <a:extLst>
                    <a:ext uri="{9D8B030D-6E8A-4147-A177-3AD203B41FA5}">
                      <a16:colId xmlns:a16="http://schemas.microsoft.com/office/drawing/2014/main" val="20000"/>
                    </a:ext>
                  </a:extLst>
                </a:gridCol>
                <a:gridCol w="668221">
                  <a:extLst>
                    <a:ext uri="{9D8B030D-6E8A-4147-A177-3AD203B41FA5}">
                      <a16:colId xmlns:a16="http://schemas.microsoft.com/office/drawing/2014/main" val="20001"/>
                    </a:ext>
                  </a:extLst>
                </a:gridCol>
                <a:gridCol w="791210">
                  <a:extLst>
                    <a:ext uri="{9D8B030D-6E8A-4147-A177-3AD203B41FA5}">
                      <a16:colId xmlns:a16="http://schemas.microsoft.com/office/drawing/2014/main" val="20002"/>
                    </a:ext>
                  </a:extLst>
                </a:gridCol>
                <a:gridCol w="779145">
                  <a:extLst>
                    <a:ext uri="{9D8B030D-6E8A-4147-A177-3AD203B41FA5}">
                      <a16:colId xmlns:a16="http://schemas.microsoft.com/office/drawing/2014/main" val="20003"/>
                    </a:ext>
                  </a:extLst>
                </a:gridCol>
                <a:gridCol w="782320">
                  <a:extLst>
                    <a:ext uri="{9D8B030D-6E8A-4147-A177-3AD203B41FA5}">
                      <a16:colId xmlns:a16="http://schemas.microsoft.com/office/drawing/2014/main" val="20004"/>
                    </a:ext>
                  </a:extLst>
                </a:gridCol>
                <a:gridCol w="782320">
                  <a:extLst>
                    <a:ext uri="{9D8B030D-6E8A-4147-A177-3AD203B41FA5}">
                      <a16:colId xmlns:a16="http://schemas.microsoft.com/office/drawing/2014/main" val="20005"/>
                    </a:ext>
                  </a:extLst>
                </a:gridCol>
                <a:gridCol w="779145">
                  <a:extLst>
                    <a:ext uri="{9D8B030D-6E8A-4147-A177-3AD203B41FA5}">
                      <a16:colId xmlns:a16="http://schemas.microsoft.com/office/drawing/2014/main" val="20006"/>
                    </a:ext>
                  </a:extLst>
                </a:gridCol>
                <a:gridCol w="621665">
                  <a:extLst>
                    <a:ext uri="{9D8B030D-6E8A-4147-A177-3AD203B41FA5}">
                      <a16:colId xmlns:a16="http://schemas.microsoft.com/office/drawing/2014/main" val="20007"/>
                    </a:ext>
                  </a:extLst>
                </a:gridCol>
              </a:tblGrid>
              <a:tr h="235585">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7">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Columns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20638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pPr algn="just" latinLnBrk="0"/>
                <a:r>
                  <a:rPr lang="en-US" sz="2400" dirty="0">
                    <a:latin typeface="Arial" panose="020B0604020202020204" pitchFamily="34" charset="0"/>
                    <a:cs typeface="Arial" panose="020B0604020202020204" pitchFamily="34" charset="0"/>
                  </a:rPr>
                  <a:t>L8 orthogonal array. </a:t>
                </a:r>
              </a:p>
              <a:p>
                <a:pPr algn="just" latinLnBrk="0"/>
                <a:endParaRPr lang="en-US" sz="2400" dirty="0">
                  <a:latin typeface="Arial" panose="020B0604020202020204" pitchFamily="34" charset="0"/>
                  <a:cs typeface="Arial" panose="020B0604020202020204" pitchFamily="34" charset="0"/>
                </a:endParaRPr>
              </a:p>
              <a:p>
                <a:pPr algn="just" latinLnBrk="0"/>
                <a:r>
                  <a:rPr lang="en-US" altLang="ko-KR" sz="2400" b="1" dirty="0">
                    <a:latin typeface="Arial" panose="020B0604020202020204" pitchFamily="34" charset="0"/>
                    <a:cs typeface="Arial" panose="020B0604020202020204" pitchFamily="34" charset="0"/>
                  </a:rPr>
                  <a:t>Smaller-the-Better: η = -10 log10( </a:t>
                </a:r>
                <a14:m>
                  <m:oMath xmlns:m="http://schemas.openxmlformats.org/officeDocument/2006/math">
                    <m:sSup>
                      <m:sSupPr>
                        <m:ctrlPr>
                          <a:rPr lang="en-US" altLang="ko-KR" sz="2400" b="1" i="1">
                            <a:latin typeface="Cambria Math" panose="02040503050406030204" pitchFamily="18" charset="0"/>
                          </a:rPr>
                        </m:ctrlPr>
                      </m:sSupPr>
                      <m:e>
                        <m:r>
                          <a:rPr lang="en-US" altLang="ko-KR" sz="2400" b="1" i="1">
                            <a:latin typeface="Cambria Math" panose="02040503050406030204" pitchFamily="18" charset="0"/>
                          </a:rPr>
                          <m:t>𝒚</m:t>
                        </m:r>
                      </m:e>
                      <m:sup>
                        <m:r>
                          <a:rPr lang="en-US" altLang="ko-KR" sz="2400" b="1" i="1">
                            <a:latin typeface="Cambria Math" panose="02040503050406030204" pitchFamily="18" charset="0"/>
                          </a:rPr>
                          <m:t>𝟐</m:t>
                        </m:r>
                      </m:sup>
                    </m:sSup>
                  </m:oMath>
                </a14:m>
                <a:r>
                  <a:rPr lang="en-US" altLang="ko-KR" sz="2400" b="1" dirty="0">
                    <a:latin typeface="Arial" panose="020B0604020202020204" pitchFamily="34" charset="0"/>
                    <a:cs typeface="Arial" panose="020B0604020202020204" pitchFamily="34" charset="0"/>
                  </a:rPr>
                  <a:t>)</a:t>
                </a:r>
              </a:p>
              <a:p>
                <a:pPr algn="just" latinLnBrk="0"/>
                <a:r>
                  <a:rPr lang="en-US" sz="2400" b="1" dirty="0">
                    <a:latin typeface="Arial" panose="020B0604020202020204" pitchFamily="34" charset="0"/>
                    <a:cs typeface="Arial" panose="020B0604020202020204" pitchFamily="34" charset="0"/>
                  </a:rPr>
                  <a:t>Hence solving for </a:t>
                </a:r>
                <a:r>
                  <a:rPr lang="en-US" altLang="ko-KR" sz="2400" b="1" dirty="0">
                    <a:latin typeface="Arial" panose="020B0604020202020204" pitchFamily="34" charset="0"/>
                    <a:cs typeface="Arial" panose="020B0604020202020204" pitchFamily="34" charset="0"/>
                  </a:rPr>
                  <a:t>η</a:t>
                </a: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2"/>
                <a:stretch>
                  <a:fillRect l="-722" t="-829"/>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79</a:t>
            </a:fld>
            <a:endParaRPr lang="en-US" altLang="ko-KR" dirty="0"/>
          </a:p>
        </p:txBody>
      </p:sp>
      <p:graphicFrame>
        <p:nvGraphicFramePr>
          <p:cNvPr id="9" name="Table 8"/>
          <p:cNvGraphicFramePr>
            <a:graphicFrameLocks noGrp="1"/>
          </p:cNvGraphicFramePr>
          <p:nvPr/>
        </p:nvGraphicFramePr>
        <p:xfrm>
          <a:off x="590821" y="2871652"/>
          <a:ext cx="11067020" cy="3176715"/>
        </p:xfrm>
        <a:graphic>
          <a:graphicData uri="http://schemas.openxmlformats.org/drawingml/2006/table">
            <a:tbl>
              <a:tblPr firstRow="1" firstCol="1" bandRow="1">
                <a:tableStyleId>{5940675A-B579-460E-94D1-54222C63F5DA}</a:tableStyleId>
              </a:tblPr>
              <a:tblGrid>
                <a:gridCol w="1069327">
                  <a:extLst>
                    <a:ext uri="{9D8B030D-6E8A-4147-A177-3AD203B41FA5}">
                      <a16:colId xmlns:a16="http://schemas.microsoft.com/office/drawing/2014/main" val="20000"/>
                    </a:ext>
                  </a:extLst>
                </a:gridCol>
                <a:gridCol w="945063">
                  <a:extLst>
                    <a:ext uri="{9D8B030D-6E8A-4147-A177-3AD203B41FA5}">
                      <a16:colId xmlns:a16="http://schemas.microsoft.com/office/drawing/2014/main" val="20001"/>
                    </a:ext>
                  </a:extLst>
                </a:gridCol>
                <a:gridCol w="1119006">
                  <a:extLst>
                    <a:ext uri="{9D8B030D-6E8A-4147-A177-3AD203B41FA5}">
                      <a16:colId xmlns:a16="http://schemas.microsoft.com/office/drawing/2014/main" val="20002"/>
                    </a:ext>
                  </a:extLst>
                </a:gridCol>
                <a:gridCol w="1101942">
                  <a:extLst>
                    <a:ext uri="{9D8B030D-6E8A-4147-A177-3AD203B41FA5}">
                      <a16:colId xmlns:a16="http://schemas.microsoft.com/office/drawing/2014/main" val="20003"/>
                    </a:ext>
                  </a:extLst>
                </a:gridCol>
                <a:gridCol w="1106434">
                  <a:extLst>
                    <a:ext uri="{9D8B030D-6E8A-4147-A177-3AD203B41FA5}">
                      <a16:colId xmlns:a16="http://schemas.microsoft.com/office/drawing/2014/main" val="20004"/>
                    </a:ext>
                  </a:extLst>
                </a:gridCol>
                <a:gridCol w="1106434">
                  <a:extLst>
                    <a:ext uri="{9D8B030D-6E8A-4147-A177-3AD203B41FA5}">
                      <a16:colId xmlns:a16="http://schemas.microsoft.com/office/drawing/2014/main" val="20005"/>
                    </a:ext>
                  </a:extLst>
                </a:gridCol>
                <a:gridCol w="1101942">
                  <a:extLst>
                    <a:ext uri="{9D8B030D-6E8A-4147-A177-3AD203B41FA5}">
                      <a16:colId xmlns:a16="http://schemas.microsoft.com/office/drawing/2014/main" val="20006"/>
                    </a:ext>
                  </a:extLst>
                </a:gridCol>
                <a:gridCol w="879218">
                  <a:extLst>
                    <a:ext uri="{9D8B030D-6E8A-4147-A177-3AD203B41FA5}">
                      <a16:colId xmlns:a16="http://schemas.microsoft.com/office/drawing/2014/main" val="20007"/>
                    </a:ext>
                  </a:extLst>
                </a:gridCol>
                <a:gridCol w="879218">
                  <a:extLst>
                    <a:ext uri="{9D8B030D-6E8A-4147-A177-3AD203B41FA5}">
                      <a16:colId xmlns:a16="http://schemas.microsoft.com/office/drawing/2014/main" val="20008"/>
                    </a:ext>
                  </a:extLst>
                </a:gridCol>
                <a:gridCol w="879218">
                  <a:extLst>
                    <a:ext uri="{9D8B030D-6E8A-4147-A177-3AD203B41FA5}">
                      <a16:colId xmlns:a16="http://schemas.microsoft.com/office/drawing/2014/main" val="20009"/>
                    </a:ext>
                  </a:extLst>
                </a:gridCol>
                <a:gridCol w="879218">
                  <a:extLst>
                    <a:ext uri="{9D8B030D-6E8A-4147-A177-3AD203B41FA5}">
                      <a16:colId xmlns:a16="http://schemas.microsoft.com/office/drawing/2014/main" val="20010"/>
                    </a:ext>
                  </a:extLst>
                </a:gridCol>
              </a:tblGrid>
              <a:tr h="235585">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7">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46990" marR="0" algn="ctr">
                        <a:lnSpc>
                          <a:spcPts val="1775"/>
                        </a:lnSpc>
                        <a:spcBef>
                          <a:spcPts val="0"/>
                        </a:spcBef>
                        <a:spcAft>
                          <a:spcPts val="0"/>
                        </a:spcAft>
                      </a:pPr>
                      <a:r>
                        <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rPr>
                        <a:t>Surface</a:t>
                      </a:r>
                      <a:r>
                        <a:rPr lang="en-US" sz="1100" b="1" baseline="0" dirty="0">
                          <a:solidFill>
                            <a:srgbClr val="FF0000"/>
                          </a:solidFill>
                          <a:effectLst/>
                          <a:latin typeface="Arial" panose="020B0604020202020204" pitchFamily="34" charset="0"/>
                          <a:ea typeface="Calibri" panose="020F0502020204030204" pitchFamily="34" charset="0"/>
                          <a:cs typeface="Arial" panose="020B0604020202020204" pitchFamily="34" charset="0"/>
                        </a:rPr>
                        <a:t> Roughness (y)</a:t>
                      </a:r>
                      <a:endPar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rowSpan="2">
                  <a:txBody>
                    <a:bodyPr/>
                    <a:lstStyle/>
                    <a:p>
                      <a:pPr marL="46990" marR="0" algn="ctr">
                        <a:lnSpc>
                          <a:spcPts val="1775"/>
                        </a:lnSpc>
                        <a:spcBef>
                          <a:spcPts val="0"/>
                        </a:spcBef>
                        <a:spcAft>
                          <a:spcPts val="0"/>
                        </a:spcAft>
                      </a:pPr>
                      <a:r>
                        <a:rPr lang="en-US" altLang="ko-KR" sz="1100" b="1" dirty="0">
                          <a:latin typeface="Arial" panose="020B0604020202020204" pitchFamily="34" charset="0"/>
                          <a:cs typeface="Arial" panose="020B0604020202020204" pitchFamily="34" charset="0"/>
                        </a:rPr>
                        <a:t>η</a:t>
                      </a:r>
                      <a:endPar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bg2">
                        <a:lumMod val="20000"/>
                        <a:lumOff val="80000"/>
                      </a:schemeClr>
                    </a:solidFill>
                  </a:tcPr>
                </a:tc>
                <a:tc rowSpan="2">
                  <a:txBody>
                    <a:bodyPr/>
                    <a:lstStyle/>
                    <a:p>
                      <a:pPr marL="46990" marR="0" algn="ctr">
                        <a:lnSpc>
                          <a:spcPts val="1775"/>
                        </a:lnSpc>
                        <a:spcBef>
                          <a:spcPts val="0"/>
                        </a:spcBef>
                        <a:spcAft>
                          <a:spcPts val="0"/>
                        </a:spcAft>
                      </a:pPr>
                      <a:endPar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bg2">
                        <a:lumMod val="20000"/>
                        <a:lumOff val="80000"/>
                      </a:schemeClr>
                    </a:solidFill>
                  </a:tcP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Pull</a:t>
                      </a:r>
                      <a:r>
                        <a:rPr lang="en-US" sz="1200" baseline="0" dirty="0">
                          <a:effectLst/>
                          <a:latin typeface="Arial" panose="020B0604020202020204" pitchFamily="34" charset="0"/>
                          <a:cs typeface="Arial" panose="020B0604020202020204" pitchFamily="34" charset="0"/>
                        </a:rPr>
                        <a:t> on </a:t>
                      </a:r>
                      <a:r>
                        <a:rPr lang="en-US" sz="1200" baseline="0" dirty="0" err="1">
                          <a:effectLst/>
                          <a:latin typeface="Arial" panose="020B0604020202020204" pitchFamily="34" charset="0"/>
                          <a:cs typeface="Arial" panose="020B0604020202020204" pitchFamily="34" charset="0"/>
                        </a:rPr>
                        <a:t>Time</a:t>
                      </a:r>
                      <a:r>
                        <a:rPr lang="en-US" sz="1200" dirty="0" err="1">
                          <a:effectLst/>
                          <a:latin typeface="Arial" panose="020B0604020202020204" pitchFamily="34" charset="0"/>
                          <a:cs typeface="Arial" panose="020B0604020202020204" pitchFamily="34" charset="0"/>
                        </a:rPr>
                        <a:t>t</a:t>
                      </a:r>
                      <a:r>
                        <a:rPr lang="en-US" sz="1200" dirty="0">
                          <a:effectLst/>
                          <a:latin typeface="Arial" panose="020B0604020202020204" pitchFamily="34" charset="0"/>
                          <a:cs typeface="Arial" panose="020B0604020202020204" pitchFamily="34" charset="0"/>
                        </a:rPr>
                        <a:t> (A)</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Pulse off time (B)</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Peak Current</a:t>
                      </a:r>
                      <a:r>
                        <a:rPr lang="en-US" sz="1200" baseline="0" dirty="0">
                          <a:effectLst/>
                          <a:latin typeface="Arial" panose="020B0604020202020204" pitchFamily="34" charset="0"/>
                          <a:ea typeface="+mn-ea"/>
                          <a:cs typeface="Arial" panose="020B0604020202020204" pitchFamily="34" charset="0"/>
                        </a:rPr>
                        <a:t>(C)</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Wire Tension (D)</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Wire</a:t>
                      </a:r>
                      <a:r>
                        <a:rPr lang="en-US" sz="1200" baseline="0" dirty="0">
                          <a:effectLst/>
                          <a:latin typeface="Arial" panose="020B0604020202020204" pitchFamily="34" charset="0"/>
                          <a:ea typeface="+mn-ea"/>
                          <a:cs typeface="Arial" panose="020B0604020202020204" pitchFamily="34" charset="0"/>
                        </a:rPr>
                        <a:t> Feed (E)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Fluid Rate (F) </a:t>
                      </a: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Fluid</a:t>
                      </a:r>
                      <a:r>
                        <a:rPr lang="en-US" sz="1200" baseline="0" dirty="0">
                          <a:effectLst/>
                          <a:latin typeface="Arial" panose="020B0604020202020204" pitchFamily="34" charset="0"/>
                          <a:ea typeface="+mn-ea"/>
                          <a:cs typeface="Arial" panose="020B0604020202020204" pitchFamily="34" charset="0"/>
                        </a:rPr>
                        <a:t> Pressure (G)</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vMerge="1">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2.5275</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marL="0" algn="ctr" defTabSz="1125444" rtl="0" eaLnBrk="1" fontAlgn="ctr" latinLnBrk="1" hangingPunct="1"/>
                      <a:r>
                        <a:rPr lang="en-US" altLang="ko-KR" sz="1800" b="1" kern="1200" dirty="0">
                          <a:solidFill>
                            <a:schemeClr val="tx1"/>
                          </a:solidFill>
                          <a:latin typeface="Arial" panose="020B0604020202020204" pitchFamily="34" charset="0"/>
                          <a:ea typeface="+mn-ea"/>
                          <a:cs typeface="Arial" panose="020B0604020202020204" pitchFamily="34" charset="0"/>
                        </a:rPr>
                        <a:t>η1</a:t>
                      </a:r>
                      <a:endParaRPr lang="en-IN" sz="1800" b="1"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2.3520</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η2</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lvl="0" indent="0" algn="ctr" defTabSz="1125444" rtl="0" eaLnBrk="1" fontAlgn="auto" latinLnBrk="1" hangingPunct="1">
                        <a:lnSpc>
                          <a:spcPts val="1775"/>
                        </a:lnSpc>
                        <a:spcBef>
                          <a:spcPts val="0"/>
                        </a:spcBef>
                        <a:spcAft>
                          <a:spcPts val="0"/>
                        </a:spcAft>
                        <a:buClrTx/>
                        <a:buSzTx/>
                        <a:buFontTx/>
                        <a:buNone/>
                        <a:tabLst/>
                        <a:defRPr/>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05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2.2540</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η3</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2.4650</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η4</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2.7000</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η5</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2.8125</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η6</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2.350</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η7</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2.2875</a:t>
                      </a: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η8</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9"/>
                  </a:ext>
                </a:extLst>
              </a:tr>
              <a:tr h="235585">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latin typeface="Times New Roman" panose="02020603050405020304" pitchFamily="18" charset="0"/>
                        </a:rPr>
                        <a:t>µ</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10"/>
                  </a:ext>
                </a:extLst>
              </a:tr>
            </a:tbl>
          </a:graphicData>
        </a:graphic>
      </p:graphicFrame>
      <p:pic>
        <p:nvPicPr>
          <p:cNvPr id="3" name="Picture 2">
            <a:extLst>
              <a:ext uri="{FF2B5EF4-FFF2-40B4-BE49-F238E27FC236}">
                <a16:creationId xmlns:a16="http://schemas.microsoft.com/office/drawing/2014/main" id="{DBED776B-D89F-F53E-AABE-89BFAF7F7E00}"/>
              </a:ext>
            </a:extLst>
          </p:cNvPr>
          <p:cNvPicPr>
            <a:picLocks noChangeAspect="1"/>
          </p:cNvPicPr>
          <p:nvPr/>
        </p:nvPicPr>
        <p:blipFill rotWithShape="1">
          <a:blip r:embed="rId3"/>
          <a:srcRect l="28023" t="7639" r="34018" b="72426"/>
          <a:stretch/>
        </p:blipFill>
        <p:spPr>
          <a:xfrm>
            <a:off x="7572164" y="1513633"/>
            <a:ext cx="3420380" cy="1152127"/>
          </a:xfrm>
          <a:prstGeom prst="rect">
            <a:avLst/>
          </a:prstGeom>
        </p:spPr>
      </p:pic>
    </p:spTree>
    <p:extLst>
      <p:ext uri="{BB962C8B-B14F-4D97-AF65-F5344CB8AC3E}">
        <p14:creationId xmlns:p14="http://schemas.microsoft.com/office/powerpoint/2010/main" val="393128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Taguchi Method is quite different:</a:t>
            </a:r>
            <a:endParaRPr lang="en-IN" dirty="0"/>
          </a:p>
        </p:txBody>
      </p:sp>
      <p:sp>
        <p:nvSpPr>
          <p:cNvPr id="4" name="Slide Number Placeholder 3"/>
          <p:cNvSpPr>
            <a:spLocks noGrp="1"/>
          </p:cNvSpPr>
          <p:nvPr>
            <p:ph type="sldNum" sz="quarter" idx="10"/>
          </p:nvPr>
        </p:nvSpPr>
        <p:spPr/>
        <p:txBody>
          <a:bodyPr/>
          <a:lstStyle/>
          <a:p>
            <a:pPr>
              <a:defRPr/>
            </a:pPr>
            <a:fld id="{DBBF992C-F1AA-4A66-8CC7-87949E2D5226}" type="slidenum">
              <a:rPr lang="en-US" altLang="ko-KR" smtClean="0"/>
              <a:pPr>
                <a:defRPr/>
              </a:pPr>
              <a:t>8</a:t>
            </a:fld>
            <a:endParaRPr lang="en-US" altLang="ko-KR"/>
          </a:p>
        </p:txBody>
      </p:sp>
      <p:sp>
        <p:nvSpPr>
          <p:cNvPr id="8" name="Content Placeholder 2"/>
          <p:cNvSpPr>
            <a:spLocks noGrp="1"/>
          </p:cNvSpPr>
          <p:nvPr>
            <p:ph idx="1"/>
          </p:nvPr>
        </p:nvSpPr>
        <p:spPr>
          <a:xfrm>
            <a:off x="606702" y="764704"/>
            <a:ext cx="10972800" cy="5616624"/>
          </a:xfrm>
        </p:spPr>
        <p:txBody>
          <a:bodyPr/>
          <a:lstStyle/>
          <a:p>
            <a:pPr algn="just" eaLnBrk="1" latinLnBrk="0">
              <a:lnSpc>
                <a:spcPct val="200000"/>
              </a:lnSpc>
            </a:pPr>
            <a:r>
              <a:rPr lang="en-US" sz="2400" dirty="0">
                <a:latin typeface="Arial" panose="020B0604020202020204" pitchFamily="34" charset="0"/>
                <a:cs typeface="Arial" panose="020B0604020202020204" pitchFamily="34" charset="0"/>
              </a:rPr>
              <a:t>In Taguchi designs, </a:t>
            </a:r>
            <a:r>
              <a:rPr lang="en-US" sz="2400" b="1" dirty="0">
                <a:latin typeface="Arial" panose="020B0604020202020204" pitchFamily="34" charset="0"/>
                <a:cs typeface="Arial" panose="020B0604020202020204" pitchFamily="34" charset="0"/>
              </a:rPr>
              <a:t>a measure of robustness </a:t>
            </a:r>
            <a:r>
              <a:rPr lang="en-US" sz="2400" dirty="0">
                <a:latin typeface="Arial" panose="020B0604020202020204" pitchFamily="34" charset="0"/>
                <a:cs typeface="Arial" panose="020B0604020202020204" pitchFamily="34" charset="0"/>
              </a:rPr>
              <a:t>used </a:t>
            </a:r>
            <a:r>
              <a:rPr lang="en-US" sz="2400" dirty="0">
                <a:solidFill>
                  <a:srgbClr val="FF0000"/>
                </a:solidFill>
                <a:latin typeface="Arial" panose="020B0604020202020204" pitchFamily="34" charset="0"/>
                <a:cs typeface="Arial" panose="020B0604020202020204" pitchFamily="34" charset="0"/>
              </a:rPr>
              <a:t>to identify control factors </a:t>
            </a:r>
            <a:r>
              <a:rPr lang="en-US" sz="2400" dirty="0">
                <a:latin typeface="Arial" panose="020B0604020202020204" pitchFamily="34" charset="0"/>
                <a:cs typeface="Arial" panose="020B0604020202020204" pitchFamily="34" charset="0"/>
              </a:rPr>
              <a:t>that </a:t>
            </a:r>
            <a:r>
              <a:rPr lang="en-US" sz="2400" dirty="0">
                <a:solidFill>
                  <a:srgbClr val="00B050"/>
                </a:solidFill>
                <a:latin typeface="Arial" panose="020B0604020202020204" pitchFamily="34" charset="0"/>
                <a:cs typeface="Arial" panose="020B0604020202020204" pitchFamily="34" charset="0"/>
              </a:rPr>
              <a:t>reduce variability </a:t>
            </a:r>
            <a:r>
              <a:rPr lang="en-US" sz="2400" dirty="0">
                <a:latin typeface="Arial" panose="020B0604020202020204" pitchFamily="34" charset="0"/>
                <a:cs typeface="Arial" panose="020B0604020202020204" pitchFamily="34" charset="0"/>
              </a:rPr>
              <a:t>in a product or process by </a:t>
            </a:r>
            <a:r>
              <a:rPr lang="en-US" sz="2400" dirty="0">
                <a:solidFill>
                  <a:srgbClr val="00B0F0"/>
                </a:solidFill>
                <a:latin typeface="Arial" panose="020B0604020202020204" pitchFamily="34" charset="0"/>
                <a:cs typeface="Arial" panose="020B0604020202020204" pitchFamily="34" charset="0"/>
              </a:rPr>
              <a:t>minimizing the effects </a:t>
            </a:r>
            <a:r>
              <a:rPr lang="en-US" sz="2400" dirty="0">
                <a:latin typeface="Arial" panose="020B0604020202020204" pitchFamily="34" charset="0"/>
                <a:cs typeface="Arial" panose="020B0604020202020204" pitchFamily="34" charset="0"/>
              </a:rPr>
              <a:t>of uncontrollable factors (noise factors). </a:t>
            </a:r>
          </a:p>
          <a:p>
            <a:pPr algn="just" eaLnBrk="1" latinLnBrk="0">
              <a:lnSpc>
                <a:spcPct val="200000"/>
              </a:lnSpc>
            </a:pPr>
            <a:r>
              <a:rPr lang="en-US" sz="2400" dirty="0">
                <a:latin typeface="Arial" panose="020B0604020202020204" pitchFamily="34" charset="0"/>
                <a:cs typeface="Arial" panose="020B0604020202020204" pitchFamily="34" charset="0"/>
              </a:rPr>
              <a:t>In a Taguchi designed experiment, you </a:t>
            </a:r>
            <a:r>
              <a:rPr lang="en-US" sz="2400" b="1" dirty="0">
                <a:solidFill>
                  <a:srgbClr val="FF0000"/>
                </a:solidFill>
                <a:latin typeface="Arial" panose="020B0604020202020204" pitchFamily="34" charset="0"/>
                <a:cs typeface="Arial" panose="020B0604020202020204" pitchFamily="34" charset="0"/>
              </a:rPr>
              <a:t>manipulate noise factors </a:t>
            </a:r>
            <a:r>
              <a:rPr lang="en-US" sz="2400" dirty="0">
                <a:latin typeface="Arial" panose="020B0604020202020204" pitchFamily="34" charset="0"/>
                <a:cs typeface="Arial" panose="020B0604020202020204" pitchFamily="34" charset="0"/>
              </a:rPr>
              <a:t>to force variability to occur and </a:t>
            </a:r>
            <a:r>
              <a:rPr lang="en-US" sz="2400" dirty="0">
                <a:highlight>
                  <a:srgbClr val="FFFF00"/>
                </a:highlight>
                <a:latin typeface="Arial" panose="020B0604020202020204" pitchFamily="34" charset="0"/>
                <a:cs typeface="Arial" panose="020B0604020202020204" pitchFamily="34" charset="0"/>
              </a:rPr>
              <a:t>from the results</a:t>
            </a:r>
            <a:r>
              <a:rPr lang="en-US" sz="2400" b="1" dirty="0">
                <a:solidFill>
                  <a:srgbClr val="0070C0"/>
                </a:solidFill>
                <a:latin typeface="Arial" panose="020B0604020202020204" pitchFamily="34" charset="0"/>
                <a:cs typeface="Arial" panose="020B0604020202020204" pitchFamily="34" charset="0"/>
              </a:rPr>
              <a:t>, identify optimal control factor settings</a:t>
            </a:r>
            <a:r>
              <a:rPr lang="en-US" sz="2400" dirty="0">
                <a:latin typeface="Arial" panose="020B0604020202020204" pitchFamily="34" charset="0"/>
                <a:cs typeface="Arial" panose="020B0604020202020204" pitchFamily="34" charset="0"/>
              </a:rPr>
              <a:t> that make the process or product robust, or resistant to variation from the noise factors. </a:t>
            </a:r>
          </a:p>
        </p:txBody>
      </p:sp>
    </p:spTree>
    <p:extLst>
      <p:ext uri="{BB962C8B-B14F-4D97-AF65-F5344CB8AC3E}">
        <p14:creationId xmlns:p14="http://schemas.microsoft.com/office/powerpoint/2010/main" val="664108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pPr algn="just" latinLnBrk="0"/>
                <a:r>
                  <a:rPr lang="en-US" sz="2400" dirty="0">
                    <a:latin typeface="Arial" panose="020B0604020202020204" pitchFamily="34" charset="0"/>
                    <a:cs typeface="Arial" panose="020B0604020202020204" pitchFamily="34" charset="0"/>
                  </a:rPr>
                  <a:t>L8 orthogonal array. </a:t>
                </a:r>
              </a:p>
              <a:p>
                <a:pPr algn="just" latinLnBrk="0"/>
                <a:endParaRPr lang="en-US" sz="2400" dirty="0">
                  <a:latin typeface="Arial" panose="020B0604020202020204" pitchFamily="34" charset="0"/>
                  <a:cs typeface="Arial" panose="020B0604020202020204" pitchFamily="34" charset="0"/>
                </a:endParaRPr>
              </a:p>
              <a:p>
                <a:pPr algn="just" latinLnBrk="0"/>
                <a:r>
                  <a:rPr lang="en-US" altLang="ko-KR" sz="2400" b="1" dirty="0">
                    <a:latin typeface="Arial" panose="020B0604020202020204" pitchFamily="34" charset="0"/>
                    <a:cs typeface="Arial" panose="020B0604020202020204" pitchFamily="34" charset="0"/>
                  </a:rPr>
                  <a:t>Smaller-the-Better: η = -10 log10( </a:t>
                </a:r>
                <a14:m>
                  <m:oMath xmlns:m="http://schemas.openxmlformats.org/officeDocument/2006/math">
                    <m:sSup>
                      <m:sSupPr>
                        <m:ctrlPr>
                          <a:rPr lang="en-US" altLang="ko-KR" sz="2400" b="1" i="1">
                            <a:latin typeface="Cambria Math" panose="02040503050406030204" pitchFamily="18" charset="0"/>
                          </a:rPr>
                        </m:ctrlPr>
                      </m:sSupPr>
                      <m:e>
                        <m:r>
                          <a:rPr lang="en-US" altLang="ko-KR" sz="2400" b="1" i="1">
                            <a:latin typeface="Cambria Math" panose="02040503050406030204" pitchFamily="18" charset="0"/>
                          </a:rPr>
                          <m:t>𝒚</m:t>
                        </m:r>
                      </m:e>
                      <m:sup>
                        <m:r>
                          <a:rPr lang="en-US" altLang="ko-KR" sz="2400" b="1" i="1">
                            <a:latin typeface="Cambria Math" panose="02040503050406030204" pitchFamily="18" charset="0"/>
                          </a:rPr>
                          <m:t>𝟐</m:t>
                        </m:r>
                      </m:sup>
                    </m:sSup>
                  </m:oMath>
                </a14:m>
                <a:r>
                  <a:rPr lang="en-US" altLang="ko-KR" sz="2400" b="1" dirty="0">
                    <a:latin typeface="Arial" panose="020B0604020202020204" pitchFamily="34" charset="0"/>
                    <a:cs typeface="Arial" panose="020B0604020202020204" pitchFamily="34" charset="0"/>
                  </a:rPr>
                  <a:t>)</a:t>
                </a:r>
              </a:p>
              <a:p>
                <a:pPr algn="just" latinLnBrk="0"/>
                <a:r>
                  <a:rPr lang="en-US" sz="2400" b="1" dirty="0">
                    <a:latin typeface="Arial" panose="020B0604020202020204" pitchFamily="34" charset="0"/>
                    <a:cs typeface="Arial" panose="020B0604020202020204" pitchFamily="34" charset="0"/>
                  </a:rPr>
                  <a:t>Hence solving for </a:t>
                </a:r>
                <a:r>
                  <a:rPr lang="en-US" altLang="ko-KR" sz="2400" b="1" dirty="0">
                    <a:latin typeface="Arial" panose="020B0604020202020204" pitchFamily="34" charset="0"/>
                    <a:cs typeface="Arial" panose="020B0604020202020204" pitchFamily="34" charset="0"/>
                  </a:rPr>
                  <a:t>η</a:t>
                </a: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2"/>
                <a:stretch>
                  <a:fillRect l="-722" t="-829"/>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80</a:t>
            </a:fld>
            <a:endParaRPr lang="en-US" altLang="ko-KR" dirty="0"/>
          </a:p>
        </p:txBody>
      </p:sp>
      <p:graphicFrame>
        <p:nvGraphicFramePr>
          <p:cNvPr id="9" name="Table 8"/>
          <p:cNvGraphicFramePr>
            <a:graphicFrameLocks noGrp="1"/>
          </p:cNvGraphicFramePr>
          <p:nvPr/>
        </p:nvGraphicFramePr>
        <p:xfrm>
          <a:off x="590821" y="2871652"/>
          <a:ext cx="11067020" cy="3664395"/>
        </p:xfrm>
        <a:graphic>
          <a:graphicData uri="http://schemas.openxmlformats.org/drawingml/2006/table">
            <a:tbl>
              <a:tblPr firstRow="1" firstCol="1" bandRow="1">
                <a:tableStyleId>{5940675A-B579-460E-94D1-54222C63F5DA}</a:tableStyleId>
              </a:tblPr>
              <a:tblGrid>
                <a:gridCol w="1069327">
                  <a:extLst>
                    <a:ext uri="{9D8B030D-6E8A-4147-A177-3AD203B41FA5}">
                      <a16:colId xmlns:a16="http://schemas.microsoft.com/office/drawing/2014/main" val="20000"/>
                    </a:ext>
                  </a:extLst>
                </a:gridCol>
                <a:gridCol w="945063">
                  <a:extLst>
                    <a:ext uri="{9D8B030D-6E8A-4147-A177-3AD203B41FA5}">
                      <a16:colId xmlns:a16="http://schemas.microsoft.com/office/drawing/2014/main" val="20001"/>
                    </a:ext>
                  </a:extLst>
                </a:gridCol>
                <a:gridCol w="1119006">
                  <a:extLst>
                    <a:ext uri="{9D8B030D-6E8A-4147-A177-3AD203B41FA5}">
                      <a16:colId xmlns:a16="http://schemas.microsoft.com/office/drawing/2014/main" val="20002"/>
                    </a:ext>
                  </a:extLst>
                </a:gridCol>
                <a:gridCol w="1101942">
                  <a:extLst>
                    <a:ext uri="{9D8B030D-6E8A-4147-A177-3AD203B41FA5}">
                      <a16:colId xmlns:a16="http://schemas.microsoft.com/office/drawing/2014/main" val="20003"/>
                    </a:ext>
                  </a:extLst>
                </a:gridCol>
                <a:gridCol w="1106434">
                  <a:extLst>
                    <a:ext uri="{9D8B030D-6E8A-4147-A177-3AD203B41FA5}">
                      <a16:colId xmlns:a16="http://schemas.microsoft.com/office/drawing/2014/main" val="20004"/>
                    </a:ext>
                  </a:extLst>
                </a:gridCol>
                <a:gridCol w="1106434">
                  <a:extLst>
                    <a:ext uri="{9D8B030D-6E8A-4147-A177-3AD203B41FA5}">
                      <a16:colId xmlns:a16="http://schemas.microsoft.com/office/drawing/2014/main" val="20005"/>
                    </a:ext>
                  </a:extLst>
                </a:gridCol>
                <a:gridCol w="1101942">
                  <a:extLst>
                    <a:ext uri="{9D8B030D-6E8A-4147-A177-3AD203B41FA5}">
                      <a16:colId xmlns:a16="http://schemas.microsoft.com/office/drawing/2014/main" val="20006"/>
                    </a:ext>
                  </a:extLst>
                </a:gridCol>
                <a:gridCol w="879218">
                  <a:extLst>
                    <a:ext uri="{9D8B030D-6E8A-4147-A177-3AD203B41FA5}">
                      <a16:colId xmlns:a16="http://schemas.microsoft.com/office/drawing/2014/main" val="20007"/>
                    </a:ext>
                  </a:extLst>
                </a:gridCol>
                <a:gridCol w="879218">
                  <a:extLst>
                    <a:ext uri="{9D8B030D-6E8A-4147-A177-3AD203B41FA5}">
                      <a16:colId xmlns:a16="http://schemas.microsoft.com/office/drawing/2014/main" val="20008"/>
                    </a:ext>
                  </a:extLst>
                </a:gridCol>
                <a:gridCol w="879218">
                  <a:extLst>
                    <a:ext uri="{9D8B030D-6E8A-4147-A177-3AD203B41FA5}">
                      <a16:colId xmlns:a16="http://schemas.microsoft.com/office/drawing/2014/main" val="20009"/>
                    </a:ext>
                  </a:extLst>
                </a:gridCol>
                <a:gridCol w="879218">
                  <a:extLst>
                    <a:ext uri="{9D8B030D-6E8A-4147-A177-3AD203B41FA5}">
                      <a16:colId xmlns:a16="http://schemas.microsoft.com/office/drawing/2014/main" val="20010"/>
                    </a:ext>
                  </a:extLst>
                </a:gridCol>
              </a:tblGrid>
              <a:tr h="235585">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7">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46990" marR="0" algn="ctr">
                        <a:lnSpc>
                          <a:spcPts val="1775"/>
                        </a:lnSpc>
                        <a:spcBef>
                          <a:spcPts val="0"/>
                        </a:spcBef>
                        <a:spcAft>
                          <a:spcPts val="0"/>
                        </a:spcAft>
                      </a:pPr>
                      <a:r>
                        <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rPr>
                        <a:t>Surface</a:t>
                      </a:r>
                      <a:r>
                        <a:rPr lang="en-US" sz="1100" b="1" baseline="0" dirty="0">
                          <a:solidFill>
                            <a:srgbClr val="FF0000"/>
                          </a:solidFill>
                          <a:effectLst/>
                          <a:latin typeface="Arial" panose="020B0604020202020204" pitchFamily="34" charset="0"/>
                          <a:ea typeface="Calibri" panose="020F0502020204030204" pitchFamily="34" charset="0"/>
                          <a:cs typeface="Arial" panose="020B0604020202020204" pitchFamily="34" charset="0"/>
                        </a:rPr>
                        <a:t> Roughness (y)</a:t>
                      </a:r>
                      <a:endPar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rowSpan="2">
                  <a:txBody>
                    <a:bodyPr/>
                    <a:lstStyle/>
                    <a:p>
                      <a:pPr marL="46990" marR="0" algn="ctr">
                        <a:lnSpc>
                          <a:spcPts val="1775"/>
                        </a:lnSpc>
                        <a:spcBef>
                          <a:spcPts val="0"/>
                        </a:spcBef>
                        <a:spcAft>
                          <a:spcPts val="0"/>
                        </a:spcAft>
                      </a:pPr>
                      <a:r>
                        <a:rPr lang="en-US" altLang="ko-KR" sz="1100" b="1" dirty="0">
                          <a:latin typeface="Arial" panose="020B0604020202020204" pitchFamily="34" charset="0"/>
                          <a:cs typeface="Arial" panose="020B0604020202020204" pitchFamily="34" charset="0"/>
                        </a:rPr>
                        <a:t>η</a:t>
                      </a:r>
                      <a:endPar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bg2">
                        <a:lumMod val="20000"/>
                        <a:lumOff val="80000"/>
                      </a:schemeClr>
                    </a:solidFill>
                  </a:tcPr>
                </a:tc>
                <a:tc rowSpan="2">
                  <a:txBody>
                    <a:bodyPr/>
                    <a:lstStyle/>
                    <a:p>
                      <a:pPr marL="46990" marR="0" algn="ctr">
                        <a:lnSpc>
                          <a:spcPts val="1775"/>
                        </a:lnSpc>
                        <a:spcBef>
                          <a:spcPts val="0"/>
                        </a:spcBef>
                        <a:spcAft>
                          <a:spcPts val="0"/>
                        </a:spcAft>
                      </a:pPr>
                      <a:endParaRPr lang="en-US" sz="11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bg2">
                        <a:lumMod val="20000"/>
                        <a:lumOff val="80000"/>
                      </a:schemeClr>
                    </a:solidFill>
                  </a:tcP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Peak current (A)</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Pulse on time (B)</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Peak Current</a:t>
                      </a:r>
                      <a:r>
                        <a:rPr lang="en-US" sz="1200" baseline="0" dirty="0">
                          <a:effectLst/>
                          <a:latin typeface="Arial" panose="020B0604020202020204" pitchFamily="34" charset="0"/>
                          <a:ea typeface="+mn-ea"/>
                          <a:cs typeface="Arial" panose="020B0604020202020204" pitchFamily="34" charset="0"/>
                        </a:rPr>
                        <a:t>(C)</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Wire Tension (D)</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Wire</a:t>
                      </a:r>
                      <a:r>
                        <a:rPr lang="en-US" sz="1200" baseline="0" dirty="0">
                          <a:effectLst/>
                          <a:latin typeface="Arial" panose="020B0604020202020204" pitchFamily="34" charset="0"/>
                          <a:ea typeface="+mn-ea"/>
                          <a:cs typeface="Arial" panose="020B0604020202020204" pitchFamily="34" charset="0"/>
                        </a:rPr>
                        <a:t> Feed (E)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Fluid Rate (F) </a:t>
                      </a: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Fluid</a:t>
                      </a:r>
                      <a:r>
                        <a:rPr lang="en-US" sz="1200" baseline="0" dirty="0">
                          <a:effectLst/>
                          <a:latin typeface="Arial" panose="020B0604020202020204" pitchFamily="34" charset="0"/>
                          <a:ea typeface="+mn-ea"/>
                          <a:cs typeface="Arial" panose="020B0604020202020204" pitchFamily="34" charset="0"/>
                        </a:rPr>
                        <a:t> Pressure (G)</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vMerge="1">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2.5275</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-8.053823285</a:t>
                      </a:r>
                    </a:p>
                  </a:txBody>
                  <a:tcPr marL="9525" marR="9525" marT="9525" marB="0" anchor="ctr">
                    <a:solidFill>
                      <a:schemeClr val="bg2">
                        <a:lumMod val="20000"/>
                        <a:lumOff val="80000"/>
                      </a:schemeClr>
                    </a:solidFill>
                  </a:tcPr>
                </a:tc>
                <a:tc>
                  <a:txBody>
                    <a:bodyPr/>
                    <a:lstStyle/>
                    <a:p>
                      <a:pPr marL="0" algn="ctr" defTabSz="1125444" rtl="0" eaLnBrk="1" fontAlgn="ctr" latinLnBrk="1" hangingPunct="1"/>
                      <a:r>
                        <a:rPr lang="en-US" altLang="ko-KR" sz="1800" b="1" kern="1200" dirty="0">
                          <a:solidFill>
                            <a:schemeClr val="tx1"/>
                          </a:solidFill>
                          <a:latin typeface="Arial" panose="020B0604020202020204" pitchFamily="34" charset="0"/>
                          <a:ea typeface="+mn-ea"/>
                          <a:cs typeface="Arial" panose="020B0604020202020204" pitchFamily="34" charset="0"/>
                        </a:rPr>
                        <a:t>η1</a:t>
                      </a:r>
                      <a:endParaRPr lang="en-IN" sz="1800" b="1"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2.3520</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-7.428746348</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η2</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lvl="0" indent="0" algn="ctr" defTabSz="1125444" rtl="0" eaLnBrk="1" fontAlgn="auto" latinLnBrk="1" hangingPunct="1">
                        <a:lnSpc>
                          <a:spcPts val="1775"/>
                        </a:lnSpc>
                        <a:spcBef>
                          <a:spcPts val="0"/>
                        </a:spcBef>
                        <a:spcAft>
                          <a:spcPts val="0"/>
                        </a:spcAft>
                        <a:buClrTx/>
                        <a:buSzTx/>
                        <a:buFontTx/>
                        <a:buNone/>
                        <a:tabLst/>
                        <a:defRPr/>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05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2.2540</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-7.059078234</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η3</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125 (1)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2.4650</a:t>
                      </a:r>
                    </a:p>
                  </a:txBody>
                  <a:tcPr marL="0" marR="0" marT="0" marB="0" anchor="ctr"/>
                </a:tc>
                <a:tc>
                  <a:txBody>
                    <a:bodyPr/>
                    <a:lstStyle/>
                    <a:p>
                      <a:pPr algn="ctr" rtl="0" fontAlgn="ctr"/>
                      <a:r>
                        <a:rPr lang="en-IN" sz="1100" b="0" i="0" u="none" strike="noStrike">
                          <a:solidFill>
                            <a:srgbClr val="000000"/>
                          </a:solidFill>
                          <a:effectLst/>
                          <a:latin typeface="Arial" panose="020B0604020202020204" pitchFamily="34" charset="0"/>
                        </a:rPr>
                        <a:t>-7.836338472</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η4</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2.7000</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-8.627275283</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η5</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2.8125</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-8.981850622</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η6</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1000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9</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2.350</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-7.421357245</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η7</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130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40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11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1200</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7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8 </a:t>
                      </a:r>
                      <a:r>
                        <a:rPr lang="en-US" sz="11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15</a:t>
                      </a:r>
                      <a:r>
                        <a:rPr lang="en-US" sz="11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2.2875</a:t>
                      </a: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-7.187222055</a:t>
                      </a:r>
                    </a:p>
                  </a:txBody>
                  <a:tcPr marL="9525" marR="9525" marT="9525" marB="0" anchor="ctr">
                    <a:solidFill>
                      <a:schemeClr val="bg2">
                        <a:lumMod val="20000"/>
                        <a:lumOff val="80000"/>
                      </a:schemeClr>
                    </a:solidFill>
                  </a:tcPr>
                </a:tc>
                <a:tc>
                  <a:txBody>
                    <a:bodyPr/>
                    <a:lstStyle/>
                    <a:p>
                      <a:pPr algn="ctr" rtl="0" fontAlgn="ctr"/>
                      <a:r>
                        <a:rPr lang="en-US" altLang="ko-KR" sz="1800" b="1" dirty="0">
                          <a:latin typeface="Arial" panose="020B0604020202020204" pitchFamily="34" charset="0"/>
                          <a:cs typeface="Arial" panose="020B0604020202020204" pitchFamily="34" charset="0"/>
                        </a:rPr>
                        <a:t>η8</a:t>
                      </a:r>
                      <a:endParaRPr lang="en-IN" sz="10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09"/>
                  </a:ext>
                </a:extLst>
              </a:tr>
              <a:tr h="235585">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latin typeface="Times New Roman" panose="02020603050405020304" pitchFamily="18" charset="0"/>
                        </a:rPr>
                        <a:t>µ</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rtl="0" fontAlgn="ctr"/>
                      <a:r>
                        <a:rPr lang="en-IN" sz="1100" b="0" i="0" u="none" strike="noStrike" dirty="0">
                          <a:solidFill>
                            <a:srgbClr val="000000"/>
                          </a:solidFill>
                          <a:effectLst/>
                          <a:latin typeface="Arial" panose="020B0604020202020204" pitchFamily="34" charset="0"/>
                        </a:rPr>
                        <a:t>-7.82446144</a:t>
                      </a:r>
                    </a:p>
                  </a:txBody>
                  <a:tcPr marL="9525" marR="9525" marT="9525" marB="0" anchor="ctr">
                    <a:solidFill>
                      <a:schemeClr val="bg2">
                        <a:lumMod val="20000"/>
                        <a:lumOff val="80000"/>
                      </a:schemeClr>
                    </a:solidFill>
                  </a:tcPr>
                </a:tc>
                <a:tc>
                  <a:txBody>
                    <a:bodyPr/>
                    <a:lstStyle/>
                    <a:p>
                      <a:pPr algn="ctr" rtl="0" fontAlgn="ctr"/>
                      <a:endParaRPr lang="en-IN" sz="1100" b="0" i="0" u="none" strike="noStrike" dirty="0">
                        <a:solidFill>
                          <a:srgbClr val="000000"/>
                        </a:solidFill>
                        <a:effectLst/>
                        <a:latin typeface="Arial" panose="020B0604020202020204" pitchFamily="34" charset="0"/>
                      </a:endParaRPr>
                    </a:p>
                  </a:txBody>
                  <a:tcPr marL="9525" marR="9525" marT="9525" marB="0" anchor="ctr">
                    <a:solidFill>
                      <a:schemeClr val="bg2">
                        <a:lumMod val="20000"/>
                        <a:lumOff val="80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95422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81</a:t>
            </a:fld>
            <a:endParaRPr lang="en-US" altLang="ko-KR" dirty="0"/>
          </a:p>
        </p:txBody>
      </p:sp>
      <p:sp>
        <p:nvSpPr>
          <p:cNvPr id="6" name="Rectangle 5"/>
          <p:cNvSpPr/>
          <p:nvPr/>
        </p:nvSpPr>
        <p:spPr>
          <a:xfrm>
            <a:off x="618482" y="1694396"/>
            <a:ext cx="11573518" cy="2677656"/>
          </a:xfrm>
          <a:prstGeom prst="rect">
            <a:avLst/>
          </a:prstGeom>
        </p:spPr>
        <p:txBody>
          <a:bodyPr wrap="square">
            <a:spAutoFit/>
          </a:bodyPr>
          <a:lstStyle/>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(-8.053-7.428-7.059-7.836) = -7.5945</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marR="0">
              <a:lnSpc>
                <a:spcPts val="1775"/>
              </a:lnSpc>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184944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82</a:t>
            </a:fld>
            <a:endParaRPr lang="en-US" altLang="ko-KR" dirty="0"/>
          </a:p>
        </p:txBody>
      </p:sp>
      <p:sp>
        <p:nvSpPr>
          <p:cNvPr id="6" name="Rectangle 5"/>
          <p:cNvSpPr/>
          <p:nvPr/>
        </p:nvSpPr>
        <p:spPr>
          <a:xfrm>
            <a:off x="618482" y="1694396"/>
            <a:ext cx="11573518" cy="3970318"/>
          </a:xfrm>
          <a:prstGeom prst="rect">
            <a:avLst/>
          </a:prstGeom>
        </p:spPr>
        <p:txBody>
          <a:bodyPr wrap="square">
            <a:spAutoFit/>
          </a:bodyPr>
          <a:lstStyle/>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(-8.053-7.428-7.059-7.836) = -7.5945</a:t>
            </a:r>
          </a:p>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(-8.627-8.981-7.42-7.187) = -8.053</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mF</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mF</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mG</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mG</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5291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83</a:t>
            </a:fld>
            <a:endParaRPr lang="en-US" altLang="ko-KR" dirty="0"/>
          </a:p>
        </p:txBody>
      </p:sp>
      <p:sp>
        <p:nvSpPr>
          <p:cNvPr id="6" name="Rectangle 5"/>
          <p:cNvSpPr/>
          <p:nvPr/>
        </p:nvSpPr>
        <p:spPr>
          <a:xfrm>
            <a:off x="618482" y="1694396"/>
            <a:ext cx="11573518" cy="4201150"/>
          </a:xfrm>
          <a:prstGeom prst="rect">
            <a:avLst/>
          </a:prstGeom>
        </p:spPr>
        <p:txBody>
          <a:bodyPr wrap="square">
            <a:spAutoFit/>
          </a:bodyPr>
          <a:lstStyle/>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(-8.053-7.428-7.059-7.836) = -7.5945</a:t>
            </a:r>
          </a:p>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0.25 * (-8.627-8.981-7.42-7.187) = -8.053</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-8.272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-7.37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-7.522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-8.125</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-7.789</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-7.858</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-7.82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-7.827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mF</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-7.925</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mF</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-7.722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mG</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-8.072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mG</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=1/4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-7.575</a:t>
            </a:r>
          </a:p>
          <a:p>
            <a:pPr marL="91440" marR="0">
              <a:lnSpc>
                <a:spcPts val="1775"/>
              </a:lnSpc>
              <a:spcBef>
                <a:spcPts val="0"/>
              </a:spcBef>
              <a:spcAft>
                <a:spcPts val="0"/>
              </a:spcAft>
              <a:tabLst>
                <a:tab pos="988695" algn="l"/>
                <a:tab pos="4906010" algn="r"/>
              </a:tabLst>
            </a:pP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899155" y="2996952"/>
            <a:ext cx="6744685" cy="2434757"/>
          </a:xfrm>
          <a:prstGeom prst="rect">
            <a:avLst/>
          </a:prstGeom>
        </p:spPr>
      </p:pic>
    </p:spTree>
    <p:extLst>
      <p:ext uri="{BB962C8B-B14F-4D97-AF65-F5344CB8AC3E}">
        <p14:creationId xmlns:p14="http://schemas.microsoft.com/office/powerpoint/2010/main" val="2566422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(graph)</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84</a:t>
            </a:fld>
            <a:endParaRPr lang="en-US" altLang="ko-KR" dirty="0"/>
          </a:p>
        </p:txBody>
      </p:sp>
      <p:pic>
        <p:nvPicPr>
          <p:cNvPr id="3" name="Picture 2"/>
          <p:cNvPicPr>
            <a:picLocks noChangeAspect="1"/>
          </p:cNvPicPr>
          <p:nvPr/>
        </p:nvPicPr>
        <p:blipFill>
          <a:blip r:embed="rId2"/>
          <a:stretch>
            <a:fillRect/>
          </a:stretch>
        </p:blipFill>
        <p:spPr>
          <a:xfrm>
            <a:off x="875420" y="1752635"/>
            <a:ext cx="4584589" cy="2755631"/>
          </a:xfrm>
          <a:prstGeom prst="rect">
            <a:avLst/>
          </a:prstGeom>
        </p:spPr>
      </p:pic>
      <p:pic>
        <p:nvPicPr>
          <p:cNvPr id="5" name="Picture 4"/>
          <p:cNvPicPr>
            <a:picLocks noChangeAspect="1"/>
          </p:cNvPicPr>
          <p:nvPr/>
        </p:nvPicPr>
        <p:blipFill>
          <a:blip r:embed="rId3"/>
          <a:stretch>
            <a:fillRect/>
          </a:stretch>
        </p:blipFill>
        <p:spPr>
          <a:xfrm>
            <a:off x="6456040" y="1736811"/>
            <a:ext cx="4584589" cy="2755631"/>
          </a:xfrm>
          <a:prstGeom prst="rect">
            <a:avLst/>
          </a:prstGeom>
        </p:spPr>
      </p:pic>
    </p:spTree>
    <p:extLst>
      <p:ext uri="{BB962C8B-B14F-4D97-AF65-F5344CB8AC3E}">
        <p14:creationId xmlns:p14="http://schemas.microsoft.com/office/powerpoint/2010/main" val="1542384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(graph)</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85</a:t>
            </a:fld>
            <a:endParaRPr lang="en-US" altLang="ko-KR" dirty="0"/>
          </a:p>
        </p:txBody>
      </p:sp>
      <p:pic>
        <p:nvPicPr>
          <p:cNvPr id="6" name="Picture 5"/>
          <p:cNvPicPr>
            <a:picLocks noChangeAspect="1"/>
          </p:cNvPicPr>
          <p:nvPr/>
        </p:nvPicPr>
        <p:blipFill>
          <a:blip r:embed="rId2"/>
          <a:stretch>
            <a:fillRect/>
          </a:stretch>
        </p:blipFill>
        <p:spPr>
          <a:xfrm>
            <a:off x="731404" y="2175631"/>
            <a:ext cx="4584589" cy="2755631"/>
          </a:xfrm>
          <a:prstGeom prst="rect">
            <a:avLst/>
          </a:prstGeom>
        </p:spPr>
      </p:pic>
      <p:pic>
        <p:nvPicPr>
          <p:cNvPr id="8" name="Picture 7"/>
          <p:cNvPicPr>
            <a:picLocks noChangeAspect="1"/>
          </p:cNvPicPr>
          <p:nvPr/>
        </p:nvPicPr>
        <p:blipFill>
          <a:blip r:embed="rId3"/>
          <a:stretch>
            <a:fillRect/>
          </a:stretch>
        </p:blipFill>
        <p:spPr>
          <a:xfrm>
            <a:off x="5987988" y="2175630"/>
            <a:ext cx="4584589" cy="2755631"/>
          </a:xfrm>
          <a:prstGeom prst="rect">
            <a:avLst/>
          </a:prstGeom>
        </p:spPr>
      </p:pic>
    </p:spTree>
    <p:extLst>
      <p:ext uri="{BB962C8B-B14F-4D97-AF65-F5344CB8AC3E}">
        <p14:creationId xmlns:p14="http://schemas.microsoft.com/office/powerpoint/2010/main" val="240299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(graph)</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86</a:t>
            </a:fld>
            <a:endParaRPr lang="en-US" altLang="ko-KR" dirty="0"/>
          </a:p>
        </p:txBody>
      </p:sp>
      <p:pic>
        <p:nvPicPr>
          <p:cNvPr id="3" name="Picture 2"/>
          <p:cNvPicPr>
            <a:picLocks noChangeAspect="1"/>
          </p:cNvPicPr>
          <p:nvPr/>
        </p:nvPicPr>
        <p:blipFill>
          <a:blip r:embed="rId2"/>
          <a:stretch>
            <a:fillRect/>
          </a:stretch>
        </p:blipFill>
        <p:spPr>
          <a:xfrm>
            <a:off x="875420" y="1952836"/>
            <a:ext cx="4584589" cy="2755631"/>
          </a:xfrm>
          <a:prstGeom prst="rect">
            <a:avLst/>
          </a:prstGeom>
        </p:spPr>
      </p:pic>
      <p:pic>
        <p:nvPicPr>
          <p:cNvPr id="5" name="Picture 4"/>
          <p:cNvPicPr>
            <a:picLocks noChangeAspect="1"/>
          </p:cNvPicPr>
          <p:nvPr/>
        </p:nvPicPr>
        <p:blipFill>
          <a:blip r:embed="rId3"/>
          <a:stretch>
            <a:fillRect/>
          </a:stretch>
        </p:blipFill>
        <p:spPr>
          <a:xfrm>
            <a:off x="6124331" y="1952836"/>
            <a:ext cx="4584589" cy="2755631"/>
          </a:xfrm>
          <a:prstGeom prst="rect">
            <a:avLst/>
          </a:prstGeom>
        </p:spPr>
      </p:pic>
    </p:spTree>
    <p:extLst>
      <p:ext uri="{BB962C8B-B14F-4D97-AF65-F5344CB8AC3E}">
        <p14:creationId xmlns:p14="http://schemas.microsoft.com/office/powerpoint/2010/main" val="33821362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p:sp>
        <p:nvSpPr>
          <p:cNvPr id="7" name="Content Placeholder 6"/>
          <p:cNvSpPr>
            <a:spLocks noGrp="1"/>
          </p:cNvSpPr>
          <p:nvPr>
            <p:ph idx="1"/>
          </p:nvPr>
        </p:nvSpPr>
        <p:spPr/>
        <p:txBody>
          <a:bodyPr/>
          <a:lstStyle/>
          <a:p>
            <a:pPr algn="just" latinLnBrk="0">
              <a:lnSpc>
                <a:spcPct val="150000"/>
              </a:lnSpc>
            </a:pPr>
            <a:r>
              <a:rPr lang="en-US" sz="2400" b="1" dirty="0">
                <a:latin typeface="Arial" panose="020B0604020202020204" pitchFamily="34" charset="0"/>
                <a:cs typeface="Arial" panose="020B0604020202020204" pitchFamily="34" charset="0"/>
              </a:rPr>
              <a:t>Determine the factor effects (graph)</a:t>
            </a: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87</a:t>
            </a:fld>
            <a:endParaRPr lang="en-US" altLang="ko-KR" dirty="0"/>
          </a:p>
        </p:txBody>
      </p:sp>
      <p:pic>
        <p:nvPicPr>
          <p:cNvPr id="6" name="Picture 5"/>
          <p:cNvPicPr>
            <a:picLocks noChangeAspect="1"/>
          </p:cNvPicPr>
          <p:nvPr/>
        </p:nvPicPr>
        <p:blipFill>
          <a:blip r:embed="rId2"/>
          <a:stretch>
            <a:fillRect/>
          </a:stretch>
        </p:blipFill>
        <p:spPr>
          <a:xfrm>
            <a:off x="3803705" y="2213023"/>
            <a:ext cx="4584589" cy="2755631"/>
          </a:xfrm>
          <a:prstGeom prst="rect">
            <a:avLst/>
          </a:prstGeom>
        </p:spPr>
      </p:pic>
    </p:spTree>
    <p:extLst>
      <p:ext uri="{BB962C8B-B14F-4D97-AF65-F5344CB8AC3E}">
        <p14:creationId xmlns:p14="http://schemas.microsoft.com/office/powerpoint/2010/main" val="63841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Taguchi Analysis (Example Problem)</a:t>
            </a:r>
            <a:endParaRPr lang="en-IN"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pPr algn="just" latinLnBrk="0"/>
                <a:r>
                  <a:rPr lang="en-US" sz="2400" dirty="0">
                    <a:latin typeface="Arial" panose="020B0604020202020204" pitchFamily="34" charset="0"/>
                    <a:cs typeface="Arial" panose="020B0604020202020204" pitchFamily="34" charset="0"/>
                  </a:rPr>
                  <a:t>A1, B2, C1, D1, E2, F2, G2 giving the minimum effect in reducing the surface roughness.</a:t>
                </a:r>
              </a:p>
              <a:p>
                <a:pPr marL="0" indent="0" algn="just" latinLnBrk="0">
                  <a:buNone/>
                </a:pPr>
                <a:r>
                  <a:rPr lang="en-US" sz="2000" dirty="0">
                    <a:latin typeface="Times New Roman" panose="02020603050405020304" pitchFamily="18" charset="0"/>
                  </a:rPr>
                  <a:t>η = µ + (mA1 - µ) + (mB2 - µ) + (mC1 - µ) + (mD1 - µ) + (mE2 - µ) + (mF2 - µ) + (mG2 - µ) </a:t>
                </a:r>
              </a:p>
              <a:p>
                <a:pPr marL="0" indent="0" algn="just" latinLnBrk="0">
                  <a:buNone/>
                </a:pPr>
                <a:endParaRPr lang="en-US" sz="2000" dirty="0">
                  <a:latin typeface="Times New Roman" panose="02020603050405020304" pitchFamily="18" charset="0"/>
                </a:endParaRPr>
              </a:p>
              <a:p>
                <a:pPr marL="0" indent="0" algn="just" latinLnBrk="0">
                  <a:buNone/>
                </a:pPr>
                <a:r>
                  <a:rPr lang="en-US" sz="2000" dirty="0">
                    <a:latin typeface="Times New Roman" panose="02020603050405020304" pitchFamily="18" charset="0"/>
                  </a:rPr>
                  <a:t>= -7.823 + (-7.594+7.823) + (-7.37+7.823) + (-7.597+7.823) + (-7.789+7.823) + (-7.827+7.823) + (-7.722+7.823) + (-7.573+7.823)</a:t>
                </a:r>
              </a:p>
              <a:p>
                <a:pPr marL="0" indent="0" algn="just" latinLnBrk="0">
                  <a:buNone/>
                </a:pPr>
                <a:r>
                  <a:rPr lang="en-US" sz="2000" dirty="0">
                    <a:latin typeface="Times New Roman" panose="02020603050405020304" pitchFamily="18" charset="0"/>
                  </a:rPr>
                  <a:t>= -6.533</a:t>
                </a:r>
              </a:p>
              <a:p>
                <a:pPr marL="0" indent="0" algn="just" latinLnBrk="0">
                  <a:buNone/>
                </a:pPr>
                <a:r>
                  <a:rPr lang="en-US" sz="2000" dirty="0">
                    <a:latin typeface="Times New Roman" panose="02020603050405020304" pitchFamily="18" charset="0"/>
                  </a:rPr>
                  <a:t>η = -6.533</a:t>
                </a:r>
              </a:p>
              <a:p>
                <a:pPr marL="0" indent="0" algn="just" latinLnBrk="0">
                  <a:buNone/>
                </a:pPr>
                <a:r>
                  <a:rPr lang="en-US" sz="2000" dirty="0">
                    <a:latin typeface="Times New Roman" panose="02020603050405020304" pitchFamily="18" charset="0"/>
                  </a:rPr>
                  <a:t>i.e., η = </a:t>
                </a:r>
                <a:r>
                  <a:rPr lang="en-US" altLang="ko-KR" sz="2000" b="1" dirty="0">
                    <a:latin typeface="Arial" panose="020B0604020202020204" pitchFamily="34" charset="0"/>
                    <a:cs typeface="Arial" panose="020B0604020202020204" pitchFamily="34" charset="0"/>
                  </a:rPr>
                  <a:t>-10 log10( </a:t>
                </a:r>
                <a14:m>
                  <m:oMath xmlns:m="http://schemas.openxmlformats.org/officeDocument/2006/math">
                    <m:sSup>
                      <m:sSupPr>
                        <m:ctrlPr>
                          <a:rPr lang="en-US" altLang="ko-KR" sz="2000" b="1" i="1">
                            <a:latin typeface="Cambria Math" panose="02040503050406030204" pitchFamily="18" charset="0"/>
                          </a:rPr>
                        </m:ctrlPr>
                      </m:sSupPr>
                      <m:e>
                        <m:r>
                          <a:rPr lang="en-US" altLang="ko-KR" sz="2000" b="1" i="1">
                            <a:latin typeface="Cambria Math" panose="02040503050406030204" pitchFamily="18" charset="0"/>
                          </a:rPr>
                          <m:t>𝒚</m:t>
                        </m:r>
                      </m:e>
                      <m:sup>
                        <m:r>
                          <a:rPr lang="en-US" altLang="ko-KR" sz="2000" b="1" i="1">
                            <a:latin typeface="Cambria Math" panose="02040503050406030204" pitchFamily="18" charset="0"/>
                          </a:rPr>
                          <m:t>𝟐</m:t>
                        </m:r>
                      </m:sup>
                    </m:sSup>
                  </m:oMath>
                </a14:m>
                <a:r>
                  <a:rPr lang="en-US" altLang="ko-KR" sz="2000" b="1" dirty="0">
                    <a:latin typeface="Arial" panose="020B0604020202020204" pitchFamily="34" charset="0"/>
                    <a:cs typeface="Arial" panose="020B0604020202020204" pitchFamily="34" charset="0"/>
                  </a:rPr>
                  <a:t>) = </a:t>
                </a:r>
                <a:r>
                  <a:rPr lang="en-US" sz="2000" dirty="0">
                    <a:latin typeface="Times New Roman" panose="02020603050405020304" pitchFamily="18" charset="0"/>
                  </a:rPr>
                  <a:t>-6.533</a:t>
                </a:r>
              </a:p>
              <a:p>
                <a:pPr marL="0" indent="0" algn="just" latinLnBrk="0">
                  <a:buNone/>
                </a:pPr>
                <a:endParaRPr lang="en-US" altLang="ko-KR" sz="2000" b="1" dirty="0">
                  <a:latin typeface="Arial" panose="020B0604020202020204" pitchFamily="34" charset="0"/>
                  <a:cs typeface="Arial" panose="020B0604020202020204" pitchFamily="34" charset="0"/>
                </a:endParaRPr>
              </a:p>
              <a:p>
                <a:pPr marL="0" indent="0" algn="just" latinLnBrk="0">
                  <a:buNone/>
                </a:pPr>
                <a:r>
                  <a:rPr lang="en-US" altLang="ko-KR" sz="2000" b="1" dirty="0">
                    <a:latin typeface="Arial" panose="020B0604020202020204" pitchFamily="34" charset="0"/>
                    <a:cs typeface="Arial" panose="020B0604020202020204" pitchFamily="34" charset="0"/>
                  </a:rPr>
                  <a:t>log10( </a:t>
                </a:r>
                <a14:m>
                  <m:oMath xmlns:m="http://schemas.openxmlformats.org/officeDocument/2006/math">
                    <m:sSup>
                      <m:sSupPr>
                        <m:ctrlPr>
                          <a:rPr lang="en-US" altLang="ko-KR" sz="2000" b="1" i="1">
                            <a:latin typeface="Cambria Math" panose="02040503050406030204" pitchFamily="18" charset="0"/>
                          </a:rPr>
                        </m:ctrlPr>
                      </m:sSupPr>
                      <m:e>
                        <m:r>
                          <a:rPr lang="en-US" altLang="ko-KR" sz="2000" b="1" i="1">
                            <a:latin typeface="Cambria Math" panose="02040503050406030204" pitchFamily="18" charset="0"/>
                          </a:rPr>
                          <m:t>𝒚</m:t>
                        </m:r>
                      </m:e>
                      <m:sup>
                        <m:r>
                          <a:rPr lang="en-US" altLang="ko-KR" sz="2000" b="1" i="1">
                            <a:latin typeface="Cambria Math" panose="02040503050406030204" pitchFamily="18" charset="0"/>
                          </a:rPr>
                          <m:t>𝟐</m:t>
                        </m:r>
                      </m:sup>
                    </m:sSup>
                  </m:oMath>
                </a14:m>
                <a:r>
                  <a:rPr lang="en-US" altLang="ko-KR" sz="2000" b="1" dirty="0">
                    <a:latin typeface="Arial" panose="020B0604020202020204" pitchFamily="34" charset="0"/>
                    <a:cs typeface="Arial" panose="020B0604020202020204" pitchFamily="34" charset="0"/>
                  </a:rPr>
                  <a:t>) = </a:t>
                </a:r>
                <a:r>
                  <a:rPr lang="en-US" sz="2000" dirty="0">
                    <a:latin typeface="Times New Roman" panose="02020603050405020304" pitchFamily="18" charset="0"/>
                  </a:rPr>
                  <a:t>0.6533</a:t>
                </a:r>
              </a:p>
              <a:p>
                <a:pPr marL="0" indent="0" algn="just" latinLnBrk="0">
                  <a:buNone/>
                </a:pPr>
                <a14:m>
                  <m:oMath xmlns:m="http://schemas.openxmlformats.org/officeDocument/2006/math">
                    <m:sSup>
                      <m:sSupPr>
                        <m:ctrlPr>
                          <a:rPr lang="en-US" altLang="ko-KR" sz="2000" b="1" i="1">
                            <a:latin typeface="Cambria Math" panose="02040503050406030204" pitchFamily="18" charset="0"/>
                          </a:rPr>
                        </m:ctrlPr>
                      </m:sSupPr>
                      <m:e>
                        <m:r>
                          <a:rPr lang="en-US" altLang="ko-KR" sz="2000" b="1" i="1">
                            <a:latin typeface="Cambria Math" panose="02040503050406030204" pitchFamily="18" charset="0"/>
                          </a:rPr>
                          <m:t>𝒚</m:t>
                        </m:r>
                      </m:e>
                      <m:sup>
                        <m:r>
                          <a:rPr lang="en-US" altLang="ko-KR" sz="2000" b="1" i="1">
                            <a:latin typeface="Cambria Math" panose="02040503050406030204" pitchFamily="18" charset="0"/>
                          </a:rPr>
                          <m:t>𝟐</m:t>
                        </m:r>
                      </m:sup>
                    </m:sSup>
                  </m:oMath>
                </a14:m>
                <a:r>
                  <a:rPr lang="en-US" sz="2000" dirty="0">
                    <a:latin typeface="Times New Roman" panose="02020603050405020304" pitchFamily="18" charset="0"/>
                  </a:rPr>
                  <a:t> = antilog (0.6533)</a:t>
                </a:r>
              </a:p>
              <a:p>
                <a:pPr marL="0" indent="0" algn="just" latinLnBrk="0">
                  <a:buNone/>
                </a:pPr>
                <a14:m>
                  <m:oMath xmlns:m="http://schemas.openxmlformats.org/officeDocument/2006/math">
                    <m:sSup>
                      <m:sSupPr>
                        <m:ctrlPr>
                          <a:rPr lang="en-US" altLang="ko-KR" sz="2000" b="1" i="1">
                            <a:latin typeface="Cambria Math" panose="02040503050406030204" pitchFamily="18" charset="0"/>
                          </a:rPr>
                        </m:ctrlPr>
                      </m:sSupPr>
                      <m:e>
                        <m:r>
                          <a:rPr lang="en-US" altLang="ko-KR" sz="2000" b="1" i="1">
                            <a:latin typeface="Cambria Math" panose="02040503050406030204" pitchFamily="18" charset="0"/>
                          </a:rPr>
                          <m:t>𝒚</m:t>
                        </m:r>
                      </m:e>
                      <m:sup>
                        <m:r>
                          <a:rPr lang="en-US" altLang="ko-KR" sz="2000" b="1" i="1">
                            <a:latin typeface="Cambria Math" panose="02040503050406030204" pitchFamily="18" charset="0"/>
                          </a:rPr>
                          <m:t>𝟐</m:t>
                        </m:r>
                      </m:sup>
                    </m:sSup>
                  </m:oMath>
                </a14:m>
                <a:r>
                  <a:rPr lang="en-US" sz="2000" dirty="0">
                    <a:latin typeface="Times New Roman" panose="02020603050405020304" pitchFamily="18" charset="0"/>
                  </a:rPr>
                  <a:t> = 4.5009</a:t>
                </a:r>
              </a:p>
              <a:p>
                <a:pPr marL="0" indent="0" algn="just" latinLnBrk="0">
                  <a:buNone/>
                </a:pPr>
                <a14:m>
                  <m:oMath xmlns:m="http://schemas.openxmlformats.org/officeDocument/2006/math">
                    <m:r>
                      <a:rPr lang="en-IN" altLang="ko-KR" sz="2000" b="1" i="1" smtClean="0">
                        <a:latin typeface="Cambria Math" panose="02040503050406030204" pitchFamily="18" charset="0"/>
                      </a:rPr>
                      <m:t>𝒚</m:t>
                    </m:r>
                  </m:oMath>
                </a14:m>
                <a:r>
                  <a:rPr lang="en-US" sz="2000" dirty="0">
                    <a:latin typeface="Times New Roman" panose="02020603050405020304" pitchFamily="18" charset="0"/>
                  </a:rPr>
                  <a:t> = 2.12</a:t>
                </a:r>
              </a:p>
              <a:p>
                <a:pPr marL="0" indent="0" algn="just" latinLnBrk="0">
                  <a:buNone/>
                </a:pPr>
                <a:r>
                  <a:rPr lang="en-US" sz="2000" dirty="0">
                    <a:latin typeface="Times New Roman" panose="02020603050405020304" pitchFamily="18" charset="0"/>
                  </a:rPr>
                  <a:t>Hence, </a:t>
                </a:r>
                <a:r>
                  <a:rPr lang="en-US" sz="2000" b="1" dirty="0">
                    <a:solidFill>
                      <a:srgbClr val="FF0000"/>
                    </a:solidFill>
                    <a:latin typeface="Arial" panose="020B0604020202020204" pitchFamily="34" charset="0"/>
                    <a:ea typeface="Calibri" panose="020F0502020204030204" pitchFamily="34" charset="0"/>
                    <a:cs typeface="Arial" panose="020B0604020202020204" pitchFamily="34" charset="0"/>
                  </a:rPr>
                  <a:t>Surface Roughness = 2.12 with the above combination.</a:t>
                </a: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a:blip r:embed="rId2"/>
                <a:stretch>
                  <a:fillRect l="-722" t="-829" r="-833" b="-10071"/>
                </a:stretch>
              </a:blipFill>
            </p:spPr>
            <p:txBody>
              <a:bodyPr/>
              <a:lstStyle/>
              <a:p>
                <a:r>
                  <a:rPr lang="en-IN">
                    <a:noFill/>
                  </a:rPr>
                  <a:t> </a:t>
                </a:r>
              </a:p>
            </p:txBody>
          </p:sp>
        </mc:Fallback>
      </mc:AlternateContent>
      <p:sp>
        <p:nvSpPr>
          <p:cNvPr id="4" name="Slide Number Placeholder 3"/>
          <p:cNvSpPr>
            <a:spLocks noGrp="1"/>
          </p:cNvSpPr>
          <p:nvPr>
            <p:ph type="sldNum" sz="quarter" idx="10"/>
          </p:nvPr>
        </p:nvSpPr>
        <p:spPr/>
        <p:txBody>
          <a:bodyPr/>
          <a:lstStyle/>
          <a:p>
            <a:fld id="{DBBF992C-F1AA-4A66-8CC7-87949E2D5226}" type="slidenum">
              <a:rPr lang="en-US" altLang="ko-KR" smtClean="0"/>
              <a:pPr/>
              <a:t>88</a:t>
            </a:fld>
            <a:endParaRPr lang="en-US" altLang="ko-KR" dirty="0"/>
          </a:p>
        </p:txBody>
      </p:sp>
    </p:spTree>
    <p:extLst>
      <p:ext uri="{BB962C8B-B14F-4D97-AF65-F5344CB8AC3E}">
        <p14:creationId xmlns:p14="http://schemas.microsoft.com/office/powerpoint/2010/main" val="2550790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dirty="0">
                <a:latin typeface="Arial" panose="020B0604020202020204" pitchFamily="34" charset="0"/>
                <a:cs typeface="Arial" panose="020B0604020202020204" pitchFamily="34" charset="0"/>
              </a:rPr>
              <a:t>Problem: The objective of the research is an experimental investigation to find optimization of machining parameters of EDM machine for machining  steel material EN-8 using Taguchi’s DOE.</a:t>
            </a: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r>
              <a:rPr lang="en-US" sz="2400" dirty="0">
                <a:latin typeface="Arial" panose="020B0604020202020204" pitchFamily="34" charset="0"/>
                <a:cs typeface="Arial" panose="020B0604020202020204" pitchFamily="34" charset="0"/>
              </a:rPr>
              <a:t>Ra values obtained according to experiment sequence are 2.625, 1.905,2.5275,2.99,4.4325,4.10,3.38,3.015, 3.312.</a:t>
            </a:r>
          </a:p>
          <a:p>
            <a:pPr algn="just" latinLnBrk="0"/>
            <a:r>
              <a:rPr lang="en-US" sz="2400" dirty="0">
                <a:solidFill>
                  <a:srgbClr val="FF0000"/>
                </a:solidFill>
                <a:latin typeface="Arial" panose="020B0604020202020204" pitchFamily="34" charset="0"/>
                <a:cs typeface="Arial" panose="020B0604020202020204" pitchFamily="34" charset="0"/>
              </a:rPr>
              <a:t>Find out the Main effect and draw the factor effect diagram and identify the optimum process parameters.</a:t>
            </a:r>
          </a:p>
          <a:p>
            <a:pPr marL="0" indent="0" algn="just" latinLnBrk="0">
              <a:buNone/>
            </a:pPr>
            <a:br>
              <a:rPr lang="en-US" sz="2400" dirty="0"/>
            </a:b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89</a:t>
            </a:fld>
            <a:endParaRPr lang="en-US" altLang="ko-KR" dirty="0"/>
          </a:p>
        </p:txBody>
      </p:sp>
      <p:pic>
        <p:nvPicPr>
          <p:cNvPr id="4098" name="Picture 2" descr="https://lh4.googleusercontent.com/x-sdhNZ9VgchiKzWakGvJQC8tagmV7yTddwgLEQXLGJlLMhZfBPYuekCCWl9wJElrM7JFqHXZurSa1bFCJD7GjUsu86GQ-d-ntJML62q7ough4aJAVQO-dt0sr-LBVFkE4Hc8-IZ9gg5Bso9WA=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652" y="2168860"/>
            <a:ext cx="5943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9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668" y="74044"/>
            <a:ext cx="10349524" cy="431800"/>
          </a:xfrm>
        </p:spPr>
        <p:txBody>
          <a:bodyPr/>
          <a:lstStyle/>
          <a:p>
            <a:r>
              <a:rPr lang="en-IN" sz="3200" b="1" dirty="0">
                <a:latin typeface="Arial" panose="020B0604020202020204" pitchFamily="34" charset="0"/>
                <a:cs typeface="Arial" panose="020B0604020202020204" pitchFamily="34" charset="0"/>
              </a:rPr>
              <a:t>Background of the Taguchi Method</a:t>
            </a:r>
          </a:p>
        </p:txBody>
      </p:sp>
      <p:sp>
        <p:nvSpPr>
          <p:cNvPr id="3" name="Content Placeholder 2"/>
          <p:cNvSpPr>
            <a:spLocks noGrp="1"/>
          </p:cNvSpPr>
          <p:nvPr>
            <p:ph idx="1"/>
          </p:nvPr>
        </p:nvSpPr>
        <p:spPr>
          <a:xfrm>
            <a:off x="606665" y="1304764"/>
            <a:ext cx="10972800" cy="4788532"/>
          </a:xfrm>
        </p:spPr>
        <p:txBody>
          <a:bodyPr/>
          <a:lstStyle/>
          <a:p>
            <a:pPr algn="just" eaLnBrk="1" latinLnBrk="0">
              <a:lnSpc>
                <a:spcPct val="150000"/>
              </a:lnSpc>
            </a:pPr>
            <a:r>
              <a:rPr lang="en-US" sz="2000" b="1" dirty="0">
                <a:latin typeface="Arial" panose="020B0604020202020204" pitchFamily="34" charset="0"/>
                <a:ea typeface="Verdana" panose="020B0604030504040204" pitchFamily="34" charset="0"/>
                <a:cs typeface="Arial" panose="020B0604020202020204" pitchFamily="34" charset="0"/>
              </a:rPr>
              <a:t>Robust Design method (or) Taguchi Method</a:t>
            </a:r>
            <a:r>
              <a:rPr lang="en-US" sz="2000" dirty="0">
                <a:latin typeface="Arial" panose="020B0604020202020204" pitchFamily="34" charset="0"/>
                <a:ea typeface="Verdana" panose="020B0604030504040204" pitchFamily="34" charset="0"/>
                <a:cs typeface="Arial" panose="020B0604020202020204" pitchFamily="34" charset="0"/>
              </a:rPr>
              <a:t>, pioneered by </a:t>
            </a:r>
            <a:r>
              <a:rPr lang="en-US" sz="2000" dirty="0">
                <a:solidFill>
                  <a:srgbClr val="FF0000"/>
                </a:solidFill>
                <a:latin typeface="Arial" panose="020B0604020202020204" pitchFamily="34" charset="0"/>
                <a:ea typeface="Verdana" panose="020B0604030504040204" pitchFamily="34" charset="0"/>
                <a:cs typeface="Arial" panose="020B0604020202020204" pitchFamily="34" charset="0"/>
              </a:rPr>
              <a:t>Dr. Genichi Taguchi</a:t>
            </a:r>
            <a:r>
              <a:rPr lang="en-US" sz="2000" dirty="0">
                <a:latin typeface="Arial" panose="020B0604020202020204" pitchFamily="34" charset="0"/>
                <a:ea typeface="Verdana" panose="020B0604030504040204" pitchFamily="34" charset="0"/>
                <a:cs typeface="Arial" panose="020B0604020202020204" pitchFamily="34" charset="0"/>
              </a:rPr>
              <a:t>, in 1980.</a:t>
            </a:r>
          </a:p>
          <a:p>
            <a:pPr lvl="1" algn="just" eaLnBrk="1" latinLnBrk="0">
              <a:lnSpc>
                <a:spcPct val="150000"/>
              </a:lnSpc>
            </a:pPr>
            <a:r>
              <a:rPr lang="en-US" sz="1910" dirty="0">
                <a:latin typeface="Arial" panose="020B0604020202020204" pitchFamily="34" charset="0"/>
                <a:ea typeface="Verdana" panose="020B0604030504040204" pitchFamily="34" charset="0"/>
                <a:cs typeface="Arial" panose="020B0604020202020204" pitchFamily="34" charset="0"/>
              </a:rPr>
              <a:t>Comparable to importance to </a:t>
            </a:r>
            <a:r>
              <a:rPr lang="en-US" sz="1910" b="1" dirty="0">
                <a:solidFill>
                  <a:srgbClr val="00B0F0"/>
                </a:solidFill>
                <a:latin typeface="Arial" panose="020B0604020202020204" pitchFamily="34" charset="0"/>
                <a:ea typeface="Verdana" panose="020B0604030504040204" pitchFamily="34" charset="0"/>
                <a:cs typeface="Arial" panose="020B0604020202020204" pitchFamily="34" charset="0"/>
              </a:rPr>
              <a:t>Statistical Process Control </a:t>
            </a:r>
            <a:r>
              <a:rPr lang="en-US" sz="1910" dirty="0">
                <a:latin typeface="Arial" panose="020B0604020202020204" pitchFamily="34" charset="0"/>
                <a:ea typeface="Verdana" panose="020B0604030504040204" pitchFamily="34" charset="0"/>
                <a:cs typeface="Arial" panose="020B0604020202020204" pitchFamily="34" charset="0"/>
              </a:rPr>
              <a:t>(SPC), the </a:t>
            </a:r>
            <a:r>
              <a:rPr lang="en-US" sz="1910" b="1" dirty="0">
                <a:solidFill>
                  <a:srgbClr val="00B050"/>
                </a:solidFill>
                <a:latin typeface="Arial" panose="020B0604020202020204" pitchFamily="34" charset="0"/>
                <a:ea typeface="Verdana" panose="020B0604030504040204" pitchFamily="34" charset="0"/>
                <a:cs typeface="Arial" panose="020B0604020202020204" pitchFamily="34" charset="0"/>
              </a:rPr>
              <a:t>Deming approach </a:t>
            </a:r>
            <a:r>
              <a:rPr lang="en-US" sz="1910" dirty="0">
                <a:latin typeface="Arial" panose="020B0604020202020204" pitchFamily="34" charset="0"/>
                <a:ea typeface="Verdana" panose="020B0604030504040204" pitchFamily="34" charset="0"/>
                <a:cs typeface="Arial" panose="020B0604020202020204" pitchFamily="34" charset="0"/>
              </a:rPr>
              <a:t>and the </a:t>
            </a:r>
            <a:r>
              <a:rPr lang="en-US" sz="1910" b="1" dirty="0">
                <a:solidFill>
                  <a:srgbClr val="7030A0"/>
                </a:solidFill>
                <a:latin typeface="Arial" panose="020B0604020202020204" pitchFamily="34" charset="0"/>
                <a:ea typeface="Verdana" panose="020B0604030504040204" pitchFamily="34" charset="0"/>
                <a:cs typeface="Arial" panose="020B0604020202020204" pitchFamily="34" charset="0"/>
              </a:rPr>
              <a:t>Japanese concept of TQC</a:t>
            </a:r>
            <a:r>
              <a:rPr lang="en-US" sz="1910" dirty="0">
                <a:latin typeface="Arial" panose="020B0604020202020204" pitchFamily="34" charset="0"/>
                <a:ea typeface="Verdana" panose="020B0604030504040204" pitchFamily="34" charset="0"/>
                <a:cs typeface="Arial" panose="020B0604020202020204" pitchFamily="34" charset="0"/>
              </a:rPr>
              <a:t>.</a:t>
            </a:r>
          </a:p>
          <a:p>
            <a:pPr lvl="1" algn="just" eaLnBrk="1" latinLnBrk="0">
              <a:lnSpc>
                <a:spcPct val="150000"/>
              </a:lnSpc>
            </a:pPr>
            <a:endParaRPr lang="en-US" sz="1910"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4945774" y="3974182"/>
            <a:ext cx="3322712" cy="2492034"/>
          </a:xfrm>
          <a:prstGeom prst="rect">
            <a:avLst/>
          </a:prstGeom>
        </p:spPr>
      </p:pic>
      <p:pic>
        <p:nvPicPr>
          <p:cNvPr id="6" name="Picture 5"/>
          <p:cNvPicPr>
            <a:picLocks noChangeAspect="1"/>
          </p:cNvPicPr>
          <p:nvPr/>
        </p:nvPicPr>
        <p:blipFill rotWithShape="1">
          <a:blip r:embed="rId4"/>
          <a:srcRect l="47545" t="8662" r="2548" b="7600"/>
          <a:stretch/>
        </p:blipFill>
        <p:spPr>
          <a:xfrm>
            <a:off x="188897" y="3979305"/>
            <a:ext cx="4441113" cy="2286254"/>
          </a:xfrm>
          <a:prstGeom prst="rect">
            <a:avLst/>
          </a:prstGeom>
        </p:spPr>
      </p:pic>
      <p:sp>
        <p:nvSpPr>
          <p:cNvPr id="7" name="TextBox 6"/>
          <p:cNvSpPr txBox="1"/>
          <p:nvPr/>
        </p:nvSpPr>
        <p:spPr>
          <a:xfrm>
            <a:off x="8400256" y="3972850"/>
            <a:ext cx="3579425" cy="1815882"/>
          </a:xfrm>
          <a:prstGeom prst="rect">
            <a:avLst/>
          </a:prstGeom>
          <a:noFill/>
        </p:spPr>
        <p:txBody>
          <a:bodyPr wrap="square" rtlCol="0">
            <a:spAutoFit/>
          </a:bodyPr>
          <a:lstStyle/>
          <a:p>
            <a:pPr algn="just"/>
            <a:r>
              <a:rPr lang="en-IN" b="1" dirty="0">
                <a:solidFill>
                  <a:srgbClr val="7030A0"/>
                </a:solidFill>
                <a:latin typeface="Arial" panose="020B0604020202020204" pitchFamily="34" charset="0"/>
                <a:cs typeface="Arial" panose="020B0604020202020204" pitchFamily="34" charset="0"/>
              </a:rPr>
              <a:t>TQM expresses about continuous improvement in the processes while QC is about maintaining the quality standards throughout the process.</a:t>
            </a:r>
          </a:p>
          <a:p>
            <a:pPr algn="just"/>
            <a:endParaRPr lang="en-IN" b="1" dirty="0">
              <a:solidFill>
                <a:srgbClr val="7030A0"/>
              </a:solidFill>
              <a:latin typeface="Arial" panose="020B0604020202020204" pitchFamily="34" charset="0"/>
              <a:cs typeface="Arial" panose="020B0604020202020204" pitchFamily="34" charset="0"/>
            </a:endParaRPr>
          </a:p>
          <a:p>
            <a:pPr algn="just"/>
            <a:r>
              <a:rPr lang="en-IN" b="1" dirty="0">
                <a:solidFill>
                  <a:srgbClr val="7030A0"/>
                </a:solidFill>
                <a:latin typeface="Arial" panose="020B0604020202020204" pitchFamily="34" charset="0"/>
                <a:cs typeface="Arial" panose="020B0604020202020204" pitchFamily="34" charset="0"/>
              </a:rPr>
              <a:t>QC is used to verify the quality of the output; TQM is the process of managing for quality.</a:t>
            </a:r>
          </a:p>
        </p:txBody>
      </p:sp>
    </p:spTree>
    <p:extLst>
      <p:ext uri="{BB962C8B-B14F-4D97-AF65-F5344CB8AC3E}">
        <p14:creationId xmlns:p14="http://schemas.microsoft.com/office/powerpoint/2010/main" val="3408457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dirty="0">
                <a:latin typeface="Arial" panose="020B0604020202020204" pitchFamily="34" charset="0"/>
                <a:cs typeface="Arial" panose="020B0604020202020204" pitchFamily="34" charset="0"/>
              </a:rPr>
              <a:t>Solution:  </a:t>
            </a:r>
          </a:p>
          <a:p>
            <a:pPr marL="0" indent="0" algn="just" latinLnBrk="0">
              <a:buNone/>
            </a:pPr>
            <a:r>
              <a:rPr lang="en-US" sz="2400" dirty="0">
                <a:latin typeface="Arial" panose="020B0604020202020204" pitchFamily="34" charset="0"/>
                <a:cs typeface="Arial" panose="020B0604020202020204" pitchFamily="34" charset="0"/>
              </a:rPr>
              <a:t>How many factors ? </a:t>
            </a:r>
          </a:p>
          <a:p>
            <a:pPr marL="0" indent="0" algn="just" latinLnBrk="0">
              <a:buNone/>
            </a:pPr>
            <a:r>
              <a:rPr lang="en-US" sz="2400" dirty="0">
                <a:latin typeface="Arial" panose="020B0604020202020204" pitchFamily="34" charset="0"/>
                <a:cs typeface="Arial" panose="020B0604020202020204" pitchFamily="34" charset="0"/>
              </a:rPr>
              <a:t>How many levels ?  </a:t>
            </a:r>
          </a:p>
          <a:p>
            <a:pPr marL="0" indent="0" algn="just" latinLnBrk="0">
              <a:buNone/>
            </a:pPr>
            <a:r>
              <a:rPr lang="en-US" sz="2400" dirty="0">
                <a:latin typeface="Arial" panose="020B0604020202020204" pitchFamily="34" charset="0"/>
                <a:cs typeface="Arial" panose="020B0604020202020204" pitchFamily="34" charset="0"/>
              </a:rPr>
              <a:t>Which Orthogonal Array?</a:t>
            </a: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br>
              <a:rPr lang="en-US" sz="2400" dirty="0"/>
            </a:b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90</a:t>
            </a:fld>
            <a:endParaRPr lang="en-US" altLang="ko-KR" dirty="0"/>
          </a:p>
        </p:txBody>
      </p:sp>
      <p:pic>
        <p:nvPicPr>
          <p:cNvPr id="6" name="Picture 5"/>
          <p:cNvPicPr>
            <a:picLocks noChangeAspect="1"/>
          </p:cNvPicPr>
          <p:nvPr/>
        </p:nvPicPr>
        <p:blipFill>
          <a:blip r:embed="rId2"/>
          <a:stretch>
            <a:fillRect/>
          </a:stretch>
        </p:blipFill>
        <p:spPr>
          <a:xfrm>
            <a:off x="6328994" y="1988371"/>
            <a:ext cx="5483932" cy="4345756"/>
          </a:xfrm>
          <a:prstGeom prst="rect">
            <a:avLst/>
          </a:prstGeom>
        </p:spPr>
      </p:pic>
      <p:pic>
        <p:nvPicPr>
          <p:cNvPr id="8" name="Picture 2" descr="https://lh4.googleusercontent.com/x-sdhNZ9VgchiKzWakGvJQC8tagmV7yTddwgLEQXLGJlLMhZfBPYuekCCWl9wJElrM7JFqHXZurSa1bFCJD7GjUsu86GQ-d-ntJML62q7ough4aJAVQO-dt0sr-LBVFkE4Hc8-IZ9gg5Bso9WA=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74" y="2865140"/>
            <a:ext cx="5943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04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dirty="0">
                <a:latin typeface="Arial" panose="020B0604020202020204" pitchFamily="34" charset="0"/>
                <a:cs typeface="Arial" panose="020B0604020202020204" pitchFamily="34" charset="0"/>
              </a:rPr>
              <a:t>Solution: Hence, 4 factors and 3 levels, we have to choose L9 orthogonal array.  </a:t>
            </a: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br>
              <a:rPr lang="en-US" sz="2400" dirty="0"/>
            </a:b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91</a:t>
            </a:fld>
            <a:endParaRPr lang="en-US" altLang="ko-KR" dirty="0"/>
          </a:p>
        </p:txBody>
      </p:sp>
      <p:graphicFrame>
        <p:nvGraphicFramePr>
          <p:cNvPr id="9" name="Table 8"/>
          <p:cNvGraphicFramePr>
            <a:graphicFrameLocks noGrp="1"/>
          </p:cNvGraphicFramePr>
          <p:nvPr/>
        </p:nvGraphicFramePr>
        <p:xfrm>
          <a:off x="70381" y="2898812"/>
          <a:ext cx="4674040" cy="2676595"/>
        </p:xfrm>
        <a:graphic>
          <a:graphicData uri="http://schemas.openxmlformats.org/drawingml/2006/table">
            <a:tbl>
              <a:tblPr firstRow="1" firstCol="1" bandRow="1">
                <a:tableStyleId>{5940675A-B579-460E-94D1-54222C63F5DA}</a:tableStyleId>
              </a:tblPr>
              <a:tblGrid>
                <a:gridCol w="962675">
                  <a:extLst>
                    <a:ext uri="{9D8B030D-6E8A-4147-A177-3AD203B41FA5}">
                      <a16:colId xmlns:a16="http://schemas.microsoft.com/office/drawing/2014/main" val="20000"/>
                    </a:ext>
                  </a:extLst>
                </a:gridCol>
                <a:gridCol w="861341">
                  <a:extLst>
                    <a:ext uri="{9D8B030D-6E8A-4147-A177-3AD203B41FA5}">
                      <a16:colId xmlns:a16="http://schemas.microsoft.com/office/drawing/2014/main" val="20001"/>
                    </a:ext>
                  </a:extLst>
                </a:gridCol>
                <a:gridCol w="858526">
                  <a:extLst>
                    <a:ext uri="{9D8B030D-6E8A-4147-A177-3AD203B41FA5}">
                      <a16:colId xmlns:a16="http://schemas.microsoft.com/office/drawing/2014/main" val="20002"/>
                    </a:ext>
                  </a:extLst>
                </a:gridCol>
                <a:gridCol w="995749">
                  <a:extLst>
                    <a:ext uri="{9D8B030D-6E8A-4147-A177-3AD203B41FA5}">
                      <a16:colId xmlns:a16="http://schemas.microsoft.com/office/drawing/2014/main" val="20003"/>
                    </a:ext>
                  </a:extLst>
                </a:gridCol>
                <a:gridCol w="995749">
                  <a:extLst>
                    <a:ext uri="{9D8B030D-6E8A-4147-A177-3AD203B41FA5}">
                      <a16:colId xmlns:a16="http://schemas.microsoft.com/office/drawing/2014/main" val="20004"/>
                    </a:ext>
                  </a:extLst>
                </a:gridCol>
              </a:tblGrid>
              <a:tr h="246217">
                <a:tc rowSpan="2">
                  <a:txBody>
                    <a:bodyPr/>
                    <a:lstStyle/>
                    <a:p>
                      <a:pPr marL="46990" marR="0" algn="ctr">
                        <a:lnSpc>
                          <a:spcPts val="1775"/>
                        </a:lnSpc>
                        <a:spcBef>
                          <a:spcPts val="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4">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Columns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0806">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pPr>
                      <a:r>
                        <a:rPr lang="en-US" sz="1200">
                          <a:effectLst/>
                          <a:latin typeface="Arial" panose="020B0604020202020204" pitchFamily="34" charset="0"/>
                          <a:cs typeface="Arial" panose="020B0604020202020204" pitchFamily="34" charset="0"/>
                        </a:rPr>
                        <a:t>          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0001"/>
                  </a:ext>
                </a:extLst>
              </a:tr>
              <a:tr h="240806">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4148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40806">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7"/>
                  </a:ext>
                </a:extLst>
              </a:tr>
              <a:tr h="24148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8"/>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9"/>
                  </a:ext>
                </a:extLst>
              </a:tr>
              <a:tr h="250952">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4114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10"/>
                  </a:ext>
                </a:extLst>
              </a:tr>
            </a:tbl>
          </a:graphicData>
        </a:graphic>
      </p:graphicFrame>
      <p:sp>
        <p:nvSpPr>
          <p:cNvPr id="10" name="Rectangle 1"/>
          <p:cNvSpPr>
            <a:spLocks noChangeArrowheads="1"/>
          </p:cNvSpPr>
          <p:nvPr/>
        </p:nvSpPr>
        <p:spPr bwMode="auto">
          <a:xfrm>
            <a:off x="335360" y="2080592"/>
            <a:ext cx="41440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L9 (3^4) ORTHOGONAL ARRAY</a:t>
            </a:r>
            <a:endParaRPr kumimoji="0" lang="en-US" altLang="en-US" sz="2000" b="0" i="0" u="none" strike="noStrike" cap="none" normalizeH="0" baseline="0" dirty="0">
              <a:ln>
                <a:noFill/>
              </a:ln>
              <a:solidFill>
                <a:schemeClr val="tx1"/>
              </a:solidFill>
              <a:effectLst/>
            </a:endParaRPr>
          </a:p>
        </p:txBody>
      </p:sp>
      <p:graphicFrame>
        <p:nvGraphicFramePr>
          <p:cNvPr id="13" name="Table 12"/>
          <p:cNvGraphicFramePr>
            <a:graphicFrameLocks noGrp="1"/>
          </p:cNvGraphicFramePr>
          <p:nvPr/>
        </p:nvGraphicFramePr>
        <p:xfrm>
          <a:off x="5280772" y="2898811"/>
          <a:ext cx="4674040" cy="2676595"/>
        </p:xfrm>
        <a:graphic>
          <a:graphicData uri="http://schemas.openxmlformats.org/drawingml/2006/table">
            <a:tbl>
              <a:tblPr firstRow="1" firstCol="1" bandRow="1">
                <a:tableStyleId>{21E4AEA4-8DFA-4A89-87EB-49C32662AFE0}</a:tableStyleId>
              </a:tblPr>
              <a:tblGrid>
                <a:gridCol w="962675">
                  <a:extLst>
                    <a:ext uri="{9D8B030D-6E8A-4147-A177-3AD203B41FA5}">
                      <a16:colId xmlns:a16="http://schemas.microsoft.com/office/drawing/2014/main" val="20000"/>
                    </a:ext>
                  </a:extLst>
                </a:gridCol>
                <a:gridCol w="861341">
                  <a:extLst>
                    <a:ext uri="{9D8B030D-6E8A-4147-A177-3AD203B41FA5}">
                      <a16:colId xmlns:a16="http://schemas.microsoft.com/office/drawing/2014/main" val="20001"/>
                    </a:ext>
                  </a:extLst>
                </a:gridCol>
                <a:gridCol w="858526">
                  <a:extLst>
                    <a:ext uri="{9D8B030D-6E8A-4147-A177-3AD203B41FA5}">
                      <a16:colId xmlns:a16="http://schemas.microsoft.com/office/drawing/2014/main" val="20002"/>
                    </a:ext>
                  </a:extLst>
                </a:gridCol>
                <a:gridCol w="995749">
                  <a:extLst>
                    <a:ext uri="{9D8B030D-6E8A-4147-A177-3AD203B41FA5}">
                      <a16:colId xmlns:a16="http://schemas.microsoft.com/office/drawing/2014/main" val="20003"/>
                    </a:ext>
                  </a:extLst>
                </a:gridCol>
                <a:gridCol w="995749">
                  <a:extLst>
                    <a:ext uri="{9D8B030D-6E8A-4147-A177-3AD203B41FA5}">
                      <a16:colId xmlns:a16="http://schemas.microsoft.com/office/drawing/2014/main" val="20004"/>
                    </a:ext>
                  </a:extLst>
                </a:gridCol>
              </a:tblGrid>
              <a:tr h="246217">
                <a:tc rowSpan="2">
                  <a:txBody>
                    <a:bodyPr/>
                    <a:lstStyle/>
                    <a:p>
                      <a:pPr marL="46990" marR="0" algn="ctr">
                        <a:lnSpc>
                          <a:spcPts val="1775"/>
                        </a:lnSpc>
                        <a:spcBef>
                          <a:spcPts val="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4">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0806">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0001"/>
                  </a:ext>
                </a:extLst>
              </a:tr>
              <a:tr h="240806">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a:t>
                      </a:r>
                    </a:p>
                  </a:txBody>
                  <a:tcPr marL="0" marR="0" marT="0" marB="0" anchor="ctr"/>
                </a:tc>
                <a:extLst>
                  <a:ext uri="{0D108BD9-81ED-4DB2-BD59-A6C34878D82A}">
                    <a16:rowId xmlns:a16="http://schemas.microsoft.com/office/drawing/2014/main" val="10002"/>
                  </a:ext>
                </a:extLst>
              </a:tr>
              <a:tr h="24148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.75</a:t>
                      </a:r>
                    </a:p>
                  </a:txBody>
                  <a:tcPr marL="0" marR="0" marT="0" marB="0" anchor="ctr"/>
                </a:tc>
                <a:extLst>
                  <a:ext uri="{0D108BD9-81ED-4DB2-BD59-A6C34878D82A}">
                    <a16:rowId xmlns:a16="http://schemas.microsoft.com/office/drawing/2014/main" val="10003"/>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tc>
                <a:extLst>
                  <a:ext uri="{0D108BD9-81ED-4DB2-BD59-A6C34878D82A}">
                    <a16:rowId xmlns:a16="http://schemas.microsoft.com/office/drawing/2014/main" val="10004"/>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tc>
                <a:extLst>
                  <a:ext uri="{0D108BD9-81ED-4DB2-BD59-A6C34878D82A}">
                    <a16:rowId xmlns:a16="http://schemas.microsoft.com/office/drawing/2014/main" val="10005"/>
                  </a:ext>
                </a:extLst>
              </a:tr>
              <a:tr h="240806">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a:t>
                      </a:r>
                    </a:p>
                  </a:txBody>
                  <a:tcPr marL="0" marR="0" marT="0" marB="0" anchor="ctr"/>
                </a:tc>
                <a:extLst>
                  <a:ext uri="{0D108BD9-81ED-4DB2-BD59-A6C34878D82A}">
                    <a16:rowId xmlns:a16="http://schemas.microsoft.com/office/drawing/2014/main" val="10006"/>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a:t>
                      </a:r>
                    </a:p>
                  </a:txBody>
                  <a:tcPr marL="0" marR="0" marT="0" marB="0" anchor="ctr"/>
                </a:tc>
                <a:extLst>
                  <a:ext uri="{0D108BD9-81ED-4DB2-BD59-A6C34878D82A}">
                    <a16:rowId xmlns:a16="http://schemas.microsoft.com/office/drawing/2014/main" val="10007"/>
                  </a:ext>
                </a:extLst>
              </a:tr>
              <a:tr h="24148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a:t>
                      </a:r>
                    </a:p>
                  </a:txBody>
                  <a:tcPr marL="0" marR="0" marT="0" marB="0" anchor="ctr"/>
                </a:tc>
                <a:extLst>
                  <a:ext uri="{0D108BD9-81ED-4DB2-BD59-A6C34878D82A}">
                    <a16:rowId xmlns:a16="http://schemas.microsoft.com/office/drawing/2014/main" val="10008"/>
                  </a:ext>
                </a:extLst>
              </a:tr>
              <a:tr h="243511">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a:t>
                      </a:r>
                    </a:p>
                  </a:txBody>
                  <a:tcPr marL="0" marR="0" marT="0" marB="0" anchor="ctr"/>
                </a:tc>
                <a:extLst>
                  <a:ext uri="{0D108BD9-81ED-4DB2-BD59-A6C34878D82A}">
                    <a16:rowId xmlns:a16="http://schemas.microsoft.com/office/drawing/2014/main" val="10009"/>
                  </a:ext>
                </a:extLst>
              </a:tr>
              <a:tr h="250952">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a:t>
                      </a:r>
                    </a:p>
                  </a:txBody>
                  <a:tcPr marL="0" marR="0"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11857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dirty="0">
                <a:latin typeface="Arial" panose="020B0604020202020204" pitchFamily="34" charset="0"/>
                <a:cs typeface="Arial" panose="020B0604020202020204" pitchFamily="34" charset="0"/>
              </a:rPr>
              <a:t>Solution: solving for signal-to-noise ratio (Efficiency)</a:t>
            </a: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br>
              <a:rPr lang="en-US" sz="2400" dirty="0"/>
            </a:b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92</a:t>
            </a:fld>
            <a:endParaRPr lang="en-US" altLang="ko-KR" dirty="0"/>
          </a:p>
        </p:txBody>
      </p:sp>
      <p:graphicFrame>
        <p:nvGraphicFramePr>
          <p:cNvPr id="13" name="Table 12"/>
          <p:cNvGraphicFramePr>
            <a:graphicFrameLocks noGrp="1"/>
          </p:cNvGraphicFramePr>
          <p:nvPr/>
        </p:nvGraphicFramePr>
        <p:xfrm>
          <a:off x="299356" y="1700809"/>
          <a:ext cx="7308812" cy="3924436"/>
        </p:xfrm>
        <a:graphic>
          <a:graphicData uri="http://schemas.openxmlformats.org/drawingml/2006/table">
            <a:tbl>
              <a:tblPr firstRow="1" firstCol="1" bandRow="1">
                <a:tableStyleId>{21E4AEA4-8DFA-4A89-87EB-49C32662AFE0}</a:tableStyleId>
              </a:tblPr>
              <a:tblGrid>
                <a:gridCol w="1055582">
                  <a:extLst>
                    <a:ext uri="{9D8B030D-6E8A-4147-A177-3AD203B41FA5}">
                      <a16:colId xmlns:a16="http://schemas.microsoft.com/office/drawing/2014/main" val="20000"/>
                    </a:ext>
                  </a:extLst>
                </a:gridCol>
                <a:gridCol w="1042205">
                  <a:extLst>
                    <a:ext uri="{9D8B030D-6E8A-4147-A177-3AD203B41FA5}">
                      <a16:colId xmlns:a16="http://schemas.microsoft.com/office/drawing/2014/main" val="20001"/>
                    </a:ext>
                  </a:extLst>
                </a:gridCol>
                <a:gridCol w="1042205">
                  <a:extLst>
                    <a:ext uri="{9D8B030D-6E8A-4147-A177-3AD203B41FA5}">
                      <a16:colId xmlns:a16="http://schemas.microsoft.com/office/drawing/2014/main" val="20002"/>
                    </a:ext>
                  </a:extLst>
                </a:gridCol>
                <a:gridCol w="1042205">
                  <a:extLst>
                    <a:ext uri="{9D8B030D-6E8A-4147-A177-3AD203B41FA5}">
                      <a16:colId xmlns:a16="http://schemas.microsoft.com/office/drawing/2014/main" val="20003"/>
                    </a:ext>
                  </a:extLst>
                </a:gridCol>
                <a:gridCol w="1042205">
                  <a:extLst>
                    <a:ext uri="{9D8B030D-6E8A-4147-A177-3AD203B41FA5}">
                      <a16:colId xmlns:a16="http://schemas.microsoft.com/office/drawing/2014/main" val="20004"/>
                    </a:ext>
                  </a:extLst>
                </a:gridCol>
                <a:gridCol w="1042205">
                  <a:extLst>
                    <a:ext uri="{9D8B030D-6E8A-4147-A177-3AD203B41FA5}">
                      <a16:colId xmlns:a16="http://schemas.microsoft.com/office/drawing/2014/main" val="20005"/>
                    </a:ext>
                  </a:extLst>
                </a:gridCol>
                <a:gridCol w="1042205">
                  <a:extLst>
                    <a:ext uri="{9D8B030D-6E8A-4147-A177-3AD203B41FA5}">
                      <a16:colId xmlns:a16="http://schemas.microsoft.com/office/drawing/2014/main" val="20006"/>
                    </a:ext>
                  </a:extLst>
                </a:gridCol>
              </a:tblGrid>
              <a:tr h="223180">
                <a:tc rowSpan="2">
                  <a:txBody>
                    <a:bodyPr/>
                    <a:lstStyle/>
                    <a:p>
                      <a:pPr marL="46990" marR="0" algn="ctr">
                        <a:lnSpc>
                          <a:spcPts val="1775"/>
                        </a:lnSpc>
                        <a:spcBef>
                          <a:spcPts val="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4">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46990" marR="0" algn="ctr">
                        <a:lnSpc>
                          <a:spcPts val="1775"/>
                        </a:lnSpc>
                        <a:spcBef>
                          <a:spcPts val="0"/>
                        </a:spcBef>
                        <a:spcAft>
                          <a:spcPts val="0"/>
                        </a:spcAft>
                      </a:pP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0"/>
                  </a:ext>
                </a:extLst>
              </a:tr>
              <a:tr h="223180">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a:txBody>
                    <a:bodyPr/>
                    <a:lstStyle/>
                    <a:p>
                      <a:pPr marL="46990" marR="0">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Ra</a:t>
                      </a:r>
                    </a:p>
                  </a:txBody>
                  <a:tcPr marL="0" marR="0" marT="0" marB="0"/>
                </a:tc>
                <a:tc>
                  <a:txBody>
                    <a:bodyPr/>
                    <a:lstStyle/>
                    <a:p>
                      <a:pPr marL="46990" marR="0">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S.N Ratio</a:t>
                      </a:r>
                    </a:p>
                  </a:txBody>
                  <a:tcPr marL="0" marR="0" marT="0" marB="0"/>
                </a:tc>
                <a:extLst>
                  <a:ext uri="{0D108BD9-81ED-4DB2-BD59-A6C34878D82A}">
                    <a16:rowId xmlns:a16="http://schemas.microsoft.com/office/drawing/2014/main" val="10001"/>
                  </a:ext>
                </a:extLst>
              </a:tr>
              <a:tr h="446360">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2.625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-8.3826</a:t>
                      </a:r>
                    </a:p>
                  </a:txBody>
                  <a:tcPr marL="0" marR="0" marT="0" marB="0" anchor="ctr"/>
                </a:tc>
                <a:extLst>
                  <a:ext uri="{0D108BD9-81ED-4DB2-BD59-A6C34878D82A}">
                    <a16:rowId xmlns:a16="http://schemas.microsoft.com/office/drawing/2014/main" val="10002"/>
                  </a:ext>
                </a:extLst>
              </a:tr>
              <a:tr h="478692">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1.905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-5.5979</a:t>
                      </a:r>
                    </a:p>
                  </a:txBody>
                  <a:tcPr marL="0" marR="0" marT="0" marB="0" anchor="ctr"/>
                </a:tc>
                <a:extLst>
                  <a:ext uri="{0D108BD9-81ED-4DB2-BD59-A6C34878D82A}">
                    <a16:rowId xmlns:a16="http://schemas.microsoft.com/office/drawing/2014/main" val="10003"/>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2.5275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-8.0538</a:t>
                      </a:r>
                    </a:p>
                  </a:txBody>
                  <a:tcPr marL="0" marR="0" marT="0" marB="0" anchor="ctr"/>
                </a:tc>
                <a:extLst>
                  <a:ext uri="{0D108BD9-81ED-4DB2-BD59-A6C34878D82A}">
                    <a16:rowId xmlns:a16="http://schemas.microsoft.com/office/drawing/2014/main" val="10004"/>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2.99</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-9.5134</a:t>
                      </a:r>
                    </a:p>
                  </a:txBody>
                  <a:tcPr marL="0" marR="0" marT="0" marB="0" anchor="ctr"/>
                </a:tc>
                <a:extLst>
                  <a:ext uri="{0D108BD9-81ED-4DB2-BD59-A6C34878D82A}">
                    <a16:rowId xmlns:a16="http://schemas.microsoft.com/office/drawing/2014/main" val="10005"/>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4.4325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-12.9330</a:t>
                      </a:r>
                    </a:p>
                  </a:txBody>
                  <a:tcPr marL="0" marR="0" marT="0" marB="0" anchor="ctr"/>
                </a:tc>
                <a:extLst>
                  <a:ext uri="{0D108BD9-81ED-4DB2-BD59-A6C34878D82A}">
                    <a16:rowId xmlns:a16="http://schemas.microsoft.com/office/drawing/2014/main" val="10006"/>
                  </a:ext>
                </a:extLst>
              </a:tr>
              <a:tr h="47869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4.10</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-12.2557</a:t>
                      </a:r>
                    </a:p>
                  </a:txBody>
                  <a:tcPr marL="0" marR="0" marT="0" marB="0" anchor="ctr"/>
                </a:tc>
                <a:extLst>
                  <a:ext uri="{0D108BD9-81ED-4DB2-BD59-A6C34878D82A}">
                    <a16:rowId xmlns:a16="http://schemas.microsoft.com/office/drawing/2014/main" val="10007"/>
                  </a:ext>
                </a:extLst>
              </a:tr>
              <a:tr h="47869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3.38</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-10.5783</a:t>
                      </a:r>
                    </a:p>
                  </a:txBody>
                  <a:tcPr marL="0" marR="0" marT="0" marB="0" anchor="ctr"/>
                </a:tc>
                <a:extLst>
                  <a:ext uri="{0D108BD9-81ED-4DB2-BD59-A6C34878D82A}">
                    <a16:rowId xmlns:a16="http://schemas.microsoft.com/office/drawing/2014/main" val="10008"/>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3.015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-9.5857</a:t>
                      </a:r>
                    </a:p>
                  </a:txBody>
                  <a:tcPr marL="0" marR="0" marT="0" marB="0" anchor="ctr"/>
                </a:tc>
                <a:extLst>
                  <a:ext uri="{0D108BD9-81ED-4DB2-BD59-A6C34878D82A}">
                    <a16:rowId xmlns:a16="http://schemas.microsoft.com/office/drawing/2014/main" val="10009"/>
                  </a:ext>
                </a:extLst>
              </a:tr>
              <a:tr h="319128">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3.312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-10.4018</a:t>
                      </a:r>
                    </a:p>
                  </a:txBody>
                  <a:tcPr marL="0" marR="0" marT="0" marB="0" anchor="ct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5" name="Rectangle 4"/>
              <p:cNvSpPr/>
              <p:nvPr/>
            </p:nvSpPr>
            <p:spPr>
              <a:xfrm>
                <a:off x="7752184" y="1844824"/>
                <a:ext cx="4356484" cy="528030"/>
              </a:xfrm>
              <a:prstGeom prst="rect">
                <a:avLst/>
              </a:prstGeom>
            </p:spPr>
            <p:txBody>
              <a:bodyPr wrap="square">
                <a:spAutoFit/>
              </a:bodyPr>
              <a:lstStyle/>
              <a:p>
                <a:pPr algn="just" latinLnBrk="0"/>
                <a:r>
                  <a:rPr lang="en-US" altLang="ko-KR" b="1" dirty="0">
                    <a:latin typeface="Arial" panose="020B0604020202020204" pitchFamily="34" charset="0"/>
                    <a:cs typeface="Arial" panose="020B0604020202020204" pitchFamily="34" charset="0"/>
                  </a:rPr>
                  <a:t>Smaller-the-Better: η = -10 log10( </a:t>
                </a:r>
                <a14:m>
                  <m:oMath xmlns:m="http://schemas.openxmlformats.org/officeDocument/2006/math">
                    <m:sSup>
                      <m:sSupPr>
                        <m:ctrlPr>
                          <a:rPr lang="en-US" altLang="ko-KR" b="1" i="1">
                            <a:latin typeface="Cambria Math" panose="02040503050406030204" pitchFamily="18" charset="0"/>
                          </a:rPr>
                        </m:ctrlPr>
                      </m:sSupPr>
                      <m:e>
                        <m:r>
                          <a:rPr lang="en-US" altLang="ko-KR" b="1" i="1">
                            <a:latin typeface="Cambria Math" panose="02040503050406030204" pitchFamily="18" charset="0"/>
                          </a:rPr>
                          <m:t>𝒚</m:t>
                        </m:r>
                      </m:e>
                      <m:sup>
                        <m:r>
                          <a:rPr lang="en-US" altLang="ko-KR" b="1" i="1">
                            <a:latin typeface="Cambria Math" panose="02040503050406030204" pitchFamily="18" charset="0"/>
                          </a:rPr>
                          <m:t>𝟐</m:t>
                        </m:r>
                      </m:sup>
                    </m:sSup>
                  </m:oMath>
                </a14:m>
                <a:r>
                  <a:rPr lang="en-US" altLang="ko-KR" b="1" dirty="0">
                    <a:latin typeface="Arial" panose="020B0604020202020204" pitchFamily="34" charset="0"/>
                    <a:cs typeface="Arial" panose="020B0604020202020204" pitchFamily="34" charset="0"/>
                  </a:rPr>
                  <a:t>)</a:t>
                </a:r>
              </a:p>
              <a:p>
                <a:pPr algn="just" latinLnBrk="0"/>
                <a:r>
                  <a:rPr lang="en-US" b="1" dirty="0">
                    <a:latin typeface="Arial" panose="020B0604020202020204" pitchFamily="34" charset="0"/>
                    <a:cs typeface="Arial" panose="020B0604020202020204" pitchFamily="34" charset="0"/>
                  </a:rPr>
                  <a:t>Hence solving for </a:t>
                </a:r>
                <a:r>
                  <a:rPr lang="en-US" altLang="ko-KR" b="1" dirty="0">
                    <a:latin typeface="Arial" panose="020B0604020202020204" pitchFamily="34" charset="0"/>
                    <a:cs typeface="Arial" panose="020B0604020202020204" pitchFamily="34" charset="0"/>
                  </a:rPr>
                  <a:t>η</a:t>
                </a:r>
                <a:endParaRPr lang="en-US" dirty="0">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52184" y="1844824"/>
                <a:ext cx="4356484" cy="528030"/>
              </a:xfrm>
              <a:prstGeom prst="rect">
                <a:avLst/>
              </a:prstGeom>
              <a:blipFill rotWithShape="0">
                <a:blip r:embed="rId2"/>
                <a:stretch>
                  <a:fillRect l="-420" t="-1163" b="-11628"/>
                </a:stretch>
              </a:blipFill>
            </p:spPr>
            <p:txBody>
              <a:bodyPr/>
              <a:lstStyle/>
              <a:p>
                <a:r>
                  <a:rPr lang="en-IN">
                    <a:noFill/>
                  </a:rPr>
                  <a:t> </a:t>
                </a:r>
              </a:p>
            </p:txBody>
          </p:sp>
        </mc:Fallback>
      </mc:AlternateContent>
    </p:spTree>
    <p:extLst>
      <p:ext uri="{BB962C8B-B14F-4D97-AF65-F5344CB8AC3E}">
        <p14:creationId xmlns:p14="http://schemas.microsoft.com/office/powerpoint/2010/main" val="33603532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a:xfrm>
            <a:off x="609600" y="980729"/>
            <a:ext cx="7646640" cy="5145436"/>
          </a:xfrm>
        </p:spPr>
        <p:txBody>
          <a:bodyPr/>
          <a:lstStyle/>
          <a:p>
            <a:pPr marL="0" indent="0" algn="just" latinLnBrk="0">
              <a:buNone/>
            </a:pPr>
            <a:r>
              <a:rPr lang="en-US" sz="2400" dirty="0">
                <a:latin typeface="Arial" panose="020B0604020202020204" pitchFamily="34" charset="0"/>
                <a:cs typeface="Arial" panose="020B0604020202020204" pitchFamily="34" charset="0"/>
              </a:rPr>
              <a:t>Solution: Determination of factor effects</a:t>
            </a: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br>
              <a:rPr lang="en-US" sz="2400" dirty="0"/>
            </a:b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93</a:t>
            </a:fld>
            <a:endParaRPr lang="en-US" altLang="ko-KR" dirty="0"/>
          </a:p>
        </p:txBody>
      </p:sp>
      <p:graphicFrame>
        <p:nvGraphicFramePr>
          <p:cNvPr id="13" name="Table 12"/>
          <p:cNvGraphicFramePr>
            <a:graphicFrameLocks noGrp="1"/>
          </p:cNvGraphicFramePr>
          <p:nvPr/>
        </p:nvGraphicFramePr>
        <p:xfrm>
          <a:off x="299356" y="1700809"/>
          <a:ext cx="7308812" cy="3924436"/>
        </p:xfrm>
        <a:graphic>
          <a:graphicData uri="http://schemas.openxmlformats.org/drawingml/2006/table">
            <a:tbl>
              <a:tblPr firstRow="1" firstCol="1" bandRow="1">
                <a:tableStyleId>{21E4AEA4-8DFA-4A89-87EB-49C32662AFE0}</a:tableStyleId>
              </a:tblPr>
              <a:tblGrid>
                <a:gridCol w="1055582">
                  <a:extLst>
                    <a:ext uri="{9D8B030D-6E8A-4147-A177-3AD203B41FA5}">
                      <a16:colId xmlns:a16="http://schemas.microsoft.com/office/drawing/2014/main" val="20000"/>
                    </a:ext>
                  </a:extLst>
                </a:gridCol>
                <a:gridCol w="1042205">
                  <a:extLst>
                    <a:ext uri="{9D8B030D-6E8A-4147-A177-3AD203B41FA5}">
                      <a16:colId xmlns:a16="http://schemas.microsoft.com/office/drawing/2014/main" val="20001"/>
                    </a:ext>
                  </a:extLst>
                </a:gridCol>
                <a:gridCol w="1042205">
                  <a:extLst>
                    <a:ext uri="{9D8B030D-6E8A-4147-A177-3AD203B41FA5}">
                      <a16:colId xmlns:a16="http://schemas.microsoft.com/office/drawing/2014/main" val="20002"/>
                    </a:ext>
                  </a:extLst>
                </a:gridCol>
                <a:gridCol w="1042205">
                  <a:extLst>
                    <a:ext uri="{9D8B030D-6E8A-4147-A177-3AD203B41FA5}">
                      <a16:colId xmlns:a16="http://schemas.microsoft.com/office/drawing/2014/main" val="20003"/>
                    </a:ext>
                  </a:extLst>
                </a:gridCol>
                <a:gridCol w="1042205">
                  <a:extLst>
                    <a:ext uri="{9D8B030D-6E8A-4147-A177-3AD203B41FA5}">
                      <a16:colId xmlns:a16="http://schemas.microsoft.com/office/drawing/2014/main" val="20004"/>
                    </a:ext>
                  </a:extLst>
                </a:gridCol>
                <a:gridCol w="1042205">
                  <a:extLst>
                    <a:ext uri="{9D8B030D-6E8A-4147-A177-3AD203B41FA5}">
                      <a16:colId xmlns:a16="http://schemas.microsoft.com/office/drawing/2014/main" val="20005"/>
                    </a:ext>
                  </a:extLst>
                </a:gridCol>
                <a:gridCol w="1042205">
                  <a:extLst>
                    <a:ext uri="{9D8B030D-6E8A-4147-A177-3AD203B41FA5}">
                      <a16:colId xmlns:a16="http://schemas.microsoft.com/office/drawing/2014/main" val="20006"/>
                    </a:ext>
                  </a:extLst>
                </a:gridCol>
              </a:tblGrid>
              <a:tr h="223180">
                <a:tc rowSpan="2">
                  <a:txBody>
                    <a:bodyPr/>
                    <a:lstStyle/>
                    <a:p>
                      <a:pPr marL="46990" marR="0" algn="ctr">
                        <a:lnSpc>
                          <a:spcPts val="1775"/>
                        </a:lnSpc>
                        <a:spcBef>
                          <a:spcPts val="0"/>
                        </a:spcBef>
                        <a:spcAft>
                          <a:spcPts val="0"/>
                        </a:spcAft>
                      </a:pPr>
                      <a:r>
                        <a:rPr lang="en-US" sz="1200" dirty="0" err="1">
                          <a:effectLst/>
                          <a:latin typeface="Arial" panose="020B0604020202020204" pitchFamily="34" charset="0"/>
                          <a:cs typeface="Arial" panose="020B0604020202020204" pitchFamily="34" charset="0"/>
                        </a:rPr>
                        <a:t>Expt.No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4">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46990" marR="0" algn="ctr">
                        <a:lnSpc>
                          <a:spcPts val="1775"/>
                        </a:lnSpc>
                        <a:spcBef>
                          <a:spcPts val="0"/>
                        </a:spcBef>
                        <a:spcAft>
                          <a:spcPts val="0"/>
                        </a:spcAft>
                      </a:pP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0"/>
                  </a:ext>
                </a:extLst>
              </a:tr>
              <a:tr h="223180">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          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a:txBody>
                    <a:bodyPr/>
                    <a:lstStyle/>
                    <a:p>
                      <a:pPr marL="46990" marR="0">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Ra</a:t>
                      </a:r>
                    </a:p>
                  </a:txBody>
                  <a:tcPr marL="0" marR="0" marT="0" marB="0"/>
                </a:tc>
                <a:tc>
                  <a:txBody>
                    <a:bodyPr/>
                    <a:lstStyle/>
                    <a:p>
                      <a:pPr marL="46990" marR="0">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S.N Ratio</a:t>
                      </a:r>
                    </a:p>
                  </a:txBody>
                  <a:tcPr marL="0" marR="0" marT="0" marB="0"/>
                </a:tc>
                <a:extLst>
                  <a:ext uri="{0D108BD9-81ED-4DB2-BD59-A6C34878D82A}">
                    <a16:rowId xmlns:a16="http://schemas.microsoft.com/office/drawing/2014/main" val="10001"/>
                  </a:ext>
                </a:extLst>
              </a:tr>
              <a:tr h="446360">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2.625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-8.3826</a:t>
                      </a:r>
                    </a:p>
                  </a:txBody>
                  <a:tcPr marL="0" marR="0" marT="0" marB="0" anchor="ctr"/>
                </a:tc>
                <a:extLst>
                  <a:ext uri="{0D108BD9-81ED-4DB2-BD59-A6C34878D82A}">
                    <a16:rowId xmlns:a16="http://schemas.microsoft.com/office/drawing/2014/main" val="10002"/>
                  </a:ext>
                </a:extLst>
              </a:tr>
              <a:tr h="478692">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1.905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-5.5979</a:t>
                      </a:r>
                    </a:p>
                  </a:txBody>
                  <a:tcPr marL="0" marR="0" marT="0" marB="0" anchor="ctr"/>
                </a:tc>
                <a:extLst>
                  <a:ext uri="{0D108BD9-81ED-4DB2-BD59-A6C34878D82A}">
                    <a16:rowId xmlns:a16="http://schemas.microsoft.com/office/drawing/2014/main" val="10003"/>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2.5275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-8.0538</a:t>
                      </a:r>
                    </a:p>
                  </a:txBody>
                  <a:tcPr marL="0" marR="0" marT="0" marB="0" anchor="ctr"/>
                </a:tc>
                <a:extLst>
                  <a:ext uri="{0D108BD9-81ED-4DB2-BD59-A6C34878D82A}">
                    <a16:rowId xmlns:a16="http://schemas.microsoft.com/office/drawing/2014/main" val="10004"/>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2.99</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-9.5134</a:t>
                      </a:r>
                    </a:p>
                  </a:txBody>
                  <a:tcPr marL="0" marR="0" marT="0" marB="0" anchor="ctr"/>
                </a:tc>
                <a:extLst>
                  <a:ext uri="{0D108BD9-81ED-4DB2-BD59-A6C34878D82A}">
                    <a16:rowId xmlns:a16="http://schemas.microsoft.com/office/drawing/2014/main" val="10005"/>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4.4325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-12.9330</a:t>
                      </a:r>
                    </a:p>
                  </a:txBody>
                  <a:tcPr marL="0" marR="0" marT="0" marB="0" anchor="ctr"/>
                </a:tc>
                <a:extLst>
                  <a:ext uri="{0D108BD9-81ED-4DB2-BD59-A6C34878D82A}">
                    <a16:rowId xmlns:a16="http://schemas.microsoft.com/office/drawing/2014/main" val="10006"/>
                  </a:ext>
                </a:extLst>
              </a:tr>
              <a:tr h="47869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4.10</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-12.2557</a:t>
                      </a:r>
                    </a:p>
                  </a:txBody>
                  <a:tcPr marL="0" marR="0" marT="0" marB="0" anchor="ctr"/>
                </a:tc>
                <a:extLst>
                  <a:ext uri="{0D108BD9-81ED-4DB2-BD59-A6C34878D82A}">
                    <a16:rowId xmlns:a16="http://schemas.microsoft.com/office/drawing/2014/main" val="10007"/>
                  </a:ext>
                </a:extLst>
              </a:tr>
              <a:tr h="478692">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25(1)</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55(3)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0.75(2)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3.38</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-10.5783</a:t>
                      </a:r>
                    </a:p>
                  </a:txBody>
                  <a:tcPr marL="0" marR="0" marT="0" marB="0" anchor="ctr"/>
                </a:tc>
                <a:extLst>
                  <a:ext uri="{0D108BD9-81ED-4DB2-BD59-A6C34878D82A}">
                    <a16:rowId xmlns:a16="http://schemas.microsoft.com/office/drawing/2014/main" val="10008"/>
                  </a:ext>
                </a:extLst>
              </a:tr>
              <a:tr h="319128">
                <a:tc>
                  <a:txBody>
                    <a:bodyPr/>
                    <a:lstStyle/>
                    <a:p>
                      <a:pPr marL="46990" marR="38417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52(2)</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45(1)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1(3)</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3.015</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-9.5857</a:t>
                      </a:r>
                    </a:p>
                  </a:txBody>
                  <a:tcPr marL="0" marR="0" marT="0" marB="0" anchor="ctr"/>
                </a:tc>
                <a:extLst>
                  <a:ext uri="{0D108BD9-81ED-4DB2-BD59-A6C34878D82A}">
                    <a16:rowId xmlns:a16="http://schemas.microsoft.com/office/drawing/2014/main" val="10009"/>
                  </a:ext>
                </a:extLst>
              </a:tr>
              <a:tr h="319128">
                <a:tc>
                  <a:txBody>
                    <a:bodyPr/>
                    <a:lstStyle/>
                    <a:p>
                      <a:pPr marL="46990" marR="38417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7(3)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100(3)</a:t>
                      </a: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50(2)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0.5(1)</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3.312</a:t>
                      </a:r>
                    </a:p>
                  </a:txBody>
                  <a:tcPr marL="0" marR="0" marT="0" marB="0" anchor="ctr"/>
                </a:tc>
                <a:tc>
                  <a:txBody>
                    <a:bodyPr/>
                    <a:lstStyle/>
                    <a:p>
                      <a:pPr marL="46990" marR="4114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-10.4018</a:t>
                      </a:r>
                    </a:p>
                  </a:txBody>
                  <a:tcPr marL="0" marR="0" marT="0" marB="0" anchor="ctr"/>
                </a:tc>
                <a:extLst>
                  <a:ext uri="{0D108BD9-81ED-4DB2-BD59-A6C34878D82A}">
                    <a16:rowId xmlns:a16="http://schemas.microsoft.com/office/drawing/2014/main" val="10010"/>
                  </a:ext>
                </a:extLst>
              </a:tr>
            </a:tbl>
          </a:graphicData>
        </a:graphic>
      </p:graphicFrame>
      <p:sp>
        <p:nvSpPr>
          <p:cNvPr id="8" name="Rectangle 7"/>
          <p:cNvSpPr/>
          <p:nvPr/>
        </p:nvSpPr>
        <p:spPr>
          <a:xfrm>
            <a:off x="8210311" y="1821787"/>
            <a:ext cx="4273588" cy="3693319"/>
          </a:xfrm>
          <a:prstGeom prst="rect">
            <a:avLst/>
          </a:prstGeom>
        </p:spPr>
        <p:txBody>
          <a:bodyPr wrap="square">
            <a:spAutoFit/>
          </a:bodyPr>
          <a:lstStyle/>
          <a:p>
            <a:pPr marL="91440" marR="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-7.345 </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-11.567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9</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-10.189</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-9.491</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-9.372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mB</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9</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-10.237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-10.075</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9</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-8.504</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mC</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-10.522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9</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-10.572</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6</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7</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-9.477</a:t>
            </a:r>
          </a:p>
          <a:p>
            <a:pPr marL="91440">
              <a:spcBef>
                <a:spcPts val="0"/>
              </a:spcBef>
              <a:spcAft>
                <a:spcPts val="0"/>
              </a:spcAft>
              <a:tabLst>
                <a:tab pos="988695" algn="l"/>
                <a:tab pos="4906010" algn="r"/>
              </a:tabLst>
            </a:pP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mD</a:t>
            </a:r>
            <a:r>
              <a:rPr lang="en-US" sz="1800" spc="-1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=1/3 (</a:t>
            </a:r>
            <a:r>
              <a:rPr lang="en-US" sz="1800" dirty="0">
                <a:latin typeface="Times New Roman" panose="02020603050405020304" pitchFamily="18" charset="0"/>
                <a:ea typeface="Calibri" panose="020F0502020204030204" pitchFamily="34" charset="0"/>
                <a:cs typeface="Times New Roman" panose="02020603050405020304" pitchFamily="18" charset="0"/>
              </a:rPr>
              <a:t>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latin typeface="Times New Roman" panose="02020603050405020304" pitchFamily="18" charset="0"/>
                <a:ea typeface="Calibri" panose="020F0502020204030204" pitchFamily="34" charset="0"/>
                <a:cs typeface="Times New Roman" panose="02020603050405020304" pitchFamily="18" charset="0"/>
              </a:rPr>
              <a:t> + η</a:t>
            </a:r>
            <a:r>
              <a:rPr lang="en-US" sz="1800" baseline="-25000" dirty="0">
                <a:latin typeface="Times New Roman" panose="02020603050405020304" pitchFamily="18" charset="0"/>
                <a:ea typeface="Calibri" panose="020F0502020204030204" pitchFamily="34" charset="0"/>
                <a:cs typeface="Times New Roman" panose="02020603050405020304" pitchFamily="18" charset="0"/>
              </a:rPr>
              <a:t>8</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-9.051</a:t>
            </a:r>
          </a:p>
          <a:p>
            <a:pPr marL="91440" marR="0">
              <a:spcBef>
                <a:spcPts val="0"/>
              </a:spcBef>
              <a:spcAft>
                <a:spcPts val="0"/>
              </a:spcAft>
              <a:tabLst>
                <a:tab pos="988695" algn="l"/>
                <a:tab pos="4906010" algn="r"/>
              </a:tabLst>
            </a:pPr>
            <a:endParaRPr lang="en-US" sz="1800" spc="1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48850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a:xfrm>
            <a:off x="609600" y="980729"/>
            <a:ext cx="5039654" cy="5145436"/>
          </a:xfrm>
        </p:spPr>
        <p:txBody>
          <a:bodyPr/>
          <a:lstStyle/>
          <a:p>
            <a:pPr marL="0" indent="0" algn="just" latinLnBrk="0">
              <a:buNone/>
            </a:pPr>
            <a:r>
              <a:rPr lang="en-US" sz="2400" dirty="0">
                <a:latin typeface="Arial" panose="020B0604020202020204" pitchFamily="34" charset="0"/>
                <a:cs typeface="Arial" panose="020B0604020202020204" pitchFamily="34" charset="0"/>
              </a:rPr>
              <a:t>Solution: Determination of factor effects</a:t>
            </a: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r>
              <a:rPr lang="en-US" sz="2000" dirty="0">
                <a:latin typeface="Arial" panose="020B0604020202020204" pitchFamily="34" charset="0"/>
                <a:cs typeface="Arial" panose="020B0604020202020204" pitchFamily="34" charset="0"/>
              </a:rPr>
              <a:t>Factor effect graphs.</a:t>
            </a:r>
          </a:p>
          <a:p>
            <a:pPr marL="0" indent="0" algn="just" latinLnBrk="0">
              <a:buNone/>
            </a:pPr>
            <a:r>
              <a:rPr lang="en-US" sz="2000" dirty="0">
                <a:latin typeface="Arial" panose="020B0604020202020204" pitchFamily="34" charset="0"/>
                <a:cs typeface="Arial" panose="020B0604020202020204" pitchFamily="34" charset="0"/>
              </a:rPr>
              <a:t>From the graph, A1 B2 C2 D3 giving the minimum surface roughness. So, we can </a:t>
            </a:r>
            <a:r>
              <a:rPr lang="en-US" sz="2000" dirty="0" err="1">
                <a:latin typeface="Arial" panose="020B0604020202020204" pitchFamily="34" charset="0"/>
                <a:cs typeface="Arial" panose="020B0604020202020204" pitchFamily="34" charset="0"/>
              </a:rPr>
              <a:t>finanlize</a:t>
            </a:r>
            <a:r>
              <a:rPr lang="en-US" sz="2000" dirty="0">
                <a:latin typeface="Arial" panose="020B0604020202020204" pitchFamily="34" charset="0"/>
                <a:cs typeface="Arial" panose="020B0604020202020204" pitchFamily="34" charset="0"/>
              </a:rPr>
              <a:t>  </a:t>
            </a:r>
            <a:endParaRPr lang="en-US" sz="18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br>
              <a:rPr lang="en-US" sz="2400" dirty="0"/>
            </a:b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94</a:t>
            </a:fld>
            <a:endParaRPr lang="en-US" altLang="ko-KR" dirty="0"/>
          </a:p>
        </p:txBody>
      </p:sp>
      <p:graphicFrame>
        <p:nvGraphicFramePr>
          <p:cNvPr id="3" name="Table 2"/>
          <p:cNvGraphicFramePr>
            <a:graphicFrameLocks noGrp="1"/>
          </p:cNvGraphicFramePr>
          <p:nvPr/>
        </p:nvGraphicFramePr>
        <p:xfrm>
          <a:off x="3935760" y="1583319"/>
          <a:ext cx="8128000" cy="1483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endParaRPr lang="en-IN" sz="1800" dirty="0">
                        <a:latin typeface="Arial" panose="020B0604020202020204" pitchFamily="34" charset="0"/>
                        <a:cs typeface="Arial" panose="020B0604020202020204" pitchFamily="34" charset="0"/>
                      </a:endParaRPr>
                    </a:p>
                  </a:txBody>
                  <a:tcPr/>
                </a:tc>
                <a:tc>
                  <a:txBody>
                    <a:bodyPr/>
                    <a:lstStyle/>
                    <a:p>
                      <a:r>
                        <a:rPr lang="en-IN" sz="1800" dirty="0">
                          <a:latin typeface="Arial" panose="020B0604020202020204" pitchFamily="34" charset="0"/>
                          <a:cs typeface="Arial" panose="020B0604020202020204" pitchFamily="34" charset="0"/>
                        </a:rPr>
                        <a:t>A</a:t>
                      </a:r>
                    </a:p>
                  </a:txBody>
                  <a:tcPr/>
                </a:tc>
                <a:tc>
                  <a:txBody>
                    <a:bodyPr/>
                    <a:lstStyle/>
                    <a:p>
                      <a:r>
                        <a:rPr lang="en-IN" sz="1800" dirty="0">
                          <a:latin typeface="Arial" panose="020B0604020202020204" pitchFamily="34" charset="0"/>
                          <a:cs typeface="Arial" panose="020B0604020202020204" pitchFamily="34" charset="0"/>
                        </a:rPr>
                        <a:t>B</a:t>
                      </a:r>
                    </a:p>
                  </a:txBody>
                  <a:tcPr/>
                </a:tc>
                <a:tc>
                  <a:txBody>
                    <a:bodyPr/>
                    <a:lstStyle/>
                    <a:p>
                      <a:r>
                        <a:rPr lang="en-IN" sz="1800" dirty="0">
                          <a:latin typeface="Arial" panose="020B0604020202020204" pitchFamily="34" charset="0"/>
                          <a:cs typeface="Arial" panose="020B0604020202020204" pitchFamily="34" charset="0"/>
                        </a:rPr>
                        <a:t>C</a:t>
                      </a:r>
                    </a:p>
                  </a:txBody>
                  <a:tcPr/>
                </a:tc>
                <a:tc>
                  <a:txBody>
                    <a:bodyPr/>
                    <a:lstStyle/>
                    <a:p>
                      <a:r>
                        <a:rPr lang="en-IN" sz="1800" dirty="0">
                          <a:latin typeface="Arial" panose="020B0604020202020204" pitchFamily="34" charset="0"/>
                          <a:cs typeface="Arial" panose="020B0604020202020204" pitchFamily="34" charset="0"/>
                        </a:rPr>
                        <a:t>D</a:t>
                      </a:r>
                    </a:p>
                  </a:txBody>
                  <a:tcPr/>
                </a:tc>
                <a:extLst>
                  <a:ext uri="{0D108BD9-81ED-4DB2-BD59-A6C34878D82A}">
                    <a16:rowId xmlns:a16="http://schemas.microsoft.com/office/drawing/2014/main" val="10000"/>
                  </a:ext>
                </a:extLst>
              </a:tr>
              <a:tr h="370840">
                <a:tc>
                  <a:txBody>
                    <a:bodyPr/>
                    <a:lstStyle/>
                    <a:p>
                      <a:r>
                        <a:rPr lang="en-IN" sz="1800" dirty="0">
                          <a:latin typeface="Arial" panose="020B0604020202020204" pitchFamily="34" charset="0"/>
                          <a:cs typeface="Arial" panose="020B0604020202020204" pitchFamily="34" charset="0"/>
                        </a:rPr>
                        <a:t>1</a:t>
                      </a:r>
                    </a:p>
                  </a:txBody>
                  <a:tcPr/>
                </a:tc>
                <a:tc>
                  <a:txBody>
                    <a:bodyPr/>
                    <a:lstStyle/>
                    <a:p>
                      <a:r>
                        <a:rPr lang="en-IN" sz="1800" dirty="0">
                          <a:solidFill>
                            <a:srgbClr val="FF0000"/>
                          </a:solidFill>
                          <a:latin typeface="Arial" panose="020B0604020202020204" pitchFamily="34" charset="0"/>
                          <a:cs typeface="Arial" panose="020B0604020202020204" pitchFamily="34" charset="0"/>
                        </a:rPr>
                        <a:t>-7.345</a:t>
                      </a:r>
                    </a:p>
                  </a:txBody>
                  <a:tcPr/>
                </a:tc>
                <a:tc>
                  <a:txBody>
                    <a:bodyPr/>
                    <a:lstStyle/>
                    <a:p>
                      <a:r>
                        <a:rPr lang="en-IN" sz="1800" dirty="0">
                          <a:latin typeface="Arial" panose="020B0604020202020204" pitchFamily="34" charset="0"/>
                          <a:cs typeface="Arial" panose="020B0604020202020204" pitchFamily="34" charset="0"/>
                        </a:rPr>
                        <a:t>-9.491</a:t>
                      </a:r>
                    </a:p>
                  </a:txBody>
                  <a:tcPr/>
                </a:tc>
                <a:tc>
                  <a:txBody>
                    <a:bodyPr/>
                    <a:lstStyle/>
                    <a:p>
                      <a:r>
                        <a:rPr lang="en-IN" sz="1800" dirty="0">
                          <a:latin typeface="Arial" panose="020B0604020202020204" pitchFamily="34" charset="0"/>
                          <a:cs typeface="Arial" panose="020B0604020202020204" pitchFamily="34" charset="0"/>
                        </a:rPr>
                        <a:t>-10.075</a:t>
                      </a:r>
                    </a:p>
                  </a:txBody>
                  <a:tcPr/>
                </a:tc>
                <a:tc>
                  <a:txBody>
                    <a:bodyPr/>
                    <a:lstStyle/>
                    <a:p>
                      <a:r>
                        <a:rPr lang="en-IN" sz="1800" dirty="0">
                          <a:latin typeface="Arial" panose="020B0604020202020204" pitchFamily="34" charset="0"/>
                          <a:cs typeface="Arial" panose="020B0604020202020204" pitchFamily="34" charset="0"/>
                        </a:rPr>
                        <a:t>-10.572</a:t>
                      </a:r>
                    </a:p>
                  </a:txBody>
                  <a:tcPr/>
                </a:tc>
                <a:extLst>
                  <a:ext uri="{0D108BD9-81ED-4DB2-BD59-A6C34878D82A}">
                    <a16:rowId xmlns:a16="http://schemas.microsoft.com/office/drawing/2014/main" val="10001"/>
                  </a:ext>
                </a:extLst>
              </a:tr>
              <a:tr h="370840">
                <a:tc>
                  <a:txBody>
                    <a:bodyPr/>
                    <a:lstStyle/>
                    <a:p>
                      <a:r>
                        <a:rPr lang="en-IN" sz="1800" dirty="0">
                          <a:latin typeface="Arial" panose="020B0604020202020204" pitchFamily="34" charset="0"/>
                          <a:cs typeface="Arial" panose="020B0604020202020204" pitchFamily="34" charset="0"/>
                        </a:rPr>
                        <a:t>2</a:t>
                      </a:r>
                    </a:p>
                  </a:txBody>
                  <a:tcPr/>
                </a:tc>
                <a:tc>
                  <a:txBody>
                    <a:bodyPr/>
                    <a:lstStyle/>
                    <a:p>
                      <a:r>
                        <a:rPr lang="en-IN" sz="1800" dirty="0">
                          <a:latin typeface="Arial" panose="020B0604020202020204" pitchFamily="34" charset="0"/>
                          <a:cs typeface="Arial" panose="020B0604020202020204" pitchFamily="34" charset="0"/>
                        </a:rPr>
                        <a:t>-11.567</a:t>
                      </a:r>
                    </a:p>
                  </a:txBody>
                  <a:tcPr/>
                </a:tc>
                <a:tc>
                  <a:txBody>
                    <a:bodyPr/>
                    <a:lstStyle/>
                    <a:p>
                      <a:r>
                        <a:rPr lang="en-IN" sz="1800" dirty="0">
                          <a:latin typeface="Arial" panose="020B0604020202020204" pitchFamily="34" charset="0"/>
                          <a:cs typeface="Arial" panose="020B0604020202020204" pitchFamily="34" charset="0"/>
                        </a:rPr>
                        <a:t>-</a:t>
                      </a:r>
                      <a:r>
                        <a:rPr lang="en-IN" sz="1800" dirty="0">
                          <a:solidFill>
                            <a:srgbClr val="FF0000"/>
                          </a:solidFill>
                          <a:latin typeface="Arial" panose="020B0604020202020204" pitchFamily="34" charset="0"/>
                          <a:cs typeface="Arial" panose="020B0604020202020204" pitchFamily="34" charset="0"/>
                        </a:rPr>
                        <a:t>9.372</a:t>
                      </a:r>
                    </a:p>
                  </a:txBody>
                  <a:tcPr/>
                </a:tc>
                <a:tc>
                  <a:txBody>
                    <a:bodyPr/>
                    <a:lstStyle/>
                    <a:p>
                      <a:r>
                        <a:rPr lang="en-IN" sz="1800" dirty="0">
                          <a:latin typeface="Arial" panose="020B0604020202020204" pitchFamily="34" charset="0"/>
                          <a:cs typeface="Arial" panose="020B0604020202020204" pitchFamily="34" charset="0"/>
                        </a:rPr>
                        <a:t>-</a:t>
                      </a:r>
                      <a:r>
                        <a:rPr lang="en-IN" sz="1800" dirty="0">
                          <a:solidFill>
                            <a:srgbClr val="FF0000"/>
                          </a:solidFill>
                          <a:latin typeface="Arial" panose="020B0604020202020204" pitchFamily="34" charset="0"/>
                          <a:cs typeface="Arial" panose="020B0604020202020204" pitchFamily="34" charset="0"/>
                        </a:rPr>
                        <a:t>8.504</a:t>
                      </a:r>
                    </a:p>
                  </a:txBody>
                  <a:tcPr/>
                </a:tc>
                <a:tc>
                  <a:txBody>
                    <a:bodyPr/>
                    <a:lstStyle/>
                    <a:p>
                      <a:r>
                        <a:rPr lang="en-IN" sz="1800" dirty="0">
                          <a:latin typeface="Arial" panose="020B0604020202020204" pitchFamily="34" charset="0"/>
                          <a:cs typeface="Arial" panose="020B0604020202020204" pitchFamily="34" charset="0"/>
                        </a:rPr>
                        <a:t>-9.477</a:t>
                      </a:r>
                    </a:p>
                  </a:txBody>
                  <a:tcPr/>
                </a:tc>
                <a:extLst>
                  <a:ext uri="{0D108BD9-81ED-4DB2-BD59-A6C34878D82A}">
                    <a16:rowId xmlns:a16="http://schemas.microsoft.com/office/drawing/2014/main" val="10002"/>
                  </a:ext>
                </a:extLst>
              </a:tr>
              <a:tr h="370840">
                <a:tc>
                  <a:txBody>
                    <a:bodyPr/>
                    <a:lstStyle/>
                    <a:p>
                      <a:r>
                        <a:rPr lang="en-IN" sz="1800" dirty="0">
                          <a:latin typeface="Arial" panose="020B0604020202020204" pitchFamily="34" charset="0"/>
                          <a:cs typeface="Arial" panose="020B0604020202020204" pitchFamily="34" charset="0"/>
                        </a:rPr>
                        <a:t>3</a:t>
                      </a:r>
                    </a:p>
                  </a:txBody>
                  <a:tcPr/>
                </a:tc>
                <a:tc>
                  <a:txBody>
                    <a:bodyPr/>
                    <a:lstStyle/>
                    <a:p>
                      <a:r>
                        <a:rPr lang="en-IN" sz="1800" dirty="0">
                          <a:latin typeface="Arial" panose="020B0604020202020204" pitchFamily="34" charset="0"/>
                          <a:cs typeface="Arial" panose="020B0604020202020204" pitchFamily="34" charset="0"/>
                        </a:rPr>
                        <a:t>-10.489</a:t>
                      </a:r>
                    </a:p>
                  </a:txBody>
                  <a:tcPr/>
                </a:tc>
                <a:tc>
                  <a:txBody>
                    <a:bodyPr/>
                    <a:lstStyle/>
                    <a:p>
                      <a:r>
                        <a:rPr lang="en-IN" sz="1800" dirty="0">
                          <a:latin typeface="Arial" panose="020B0604020202020204" pitchFamily="34" charset="0"/>
                          <a:cs typeface="Arial" panose="020B0604020202020204" pitchFamily="34" charset="0"/>
                        </a:rPr>
                        <a:t>-10.237</a:t>
                      </a:r>
                    </a:p>
                  </a:txBody>
                  <a:tcPr/>
                </a:tc>
                <a:tc>
                  <a:txBody>
                    <a:bodyPr/>
                    <a:lstStyle/>
                    <a:p>
                      <a:r>
                        <a:rPr lang="en-IN" sz="1800" dirty="0">
                          <a:latin typeface="Arial" panose="020B0604020202020204" pitchFamily="34" charset="0"/>
                          <a:cs typeface="Arial" panose="020B0604020202020204" pitchFamily="34" charset="0"/>
                        </a:rPr>
                        <a:t>-10.522</a:t>
                      </a:r>
                    </a:p>
                  </a:txBody>
                  <a:tcPr/>
                </a:tc>
                <a:tc>
                  <a:txBody>
                    <a:bodyPr/>
                    <a:lstStyle/>
                    <a:p>
                      <a:r>
                        <a:rPr lang="en-IN" sz="1800" dirty="0">
                          <a:latin typeface="Arial" panose="020B0604020202020204" pitchFamily="34" charset="0"/>
                          <a:cs typeface="Arial" panose="020B0604020202020204" pitchFamily="34" charset="0"/>
                        </a:rPr>
                        <a:t>-</a:t>
                      </a:r>
                      <a:r>
                        <a:rPr lang="en-IN" sz="1800" dirty="0">
                          <a:solidFill>
                            <a:srgbClr val="FF0000"/>
                          </a:solidFill>
                          <a:latin typeface="Arial" panose="020B0604020202020204" pitchFamily="34" charset="0"/>
                          <a:cs typeface="Arial" panose="020B0604020202020204" pitchFamily="34" charset="0"/>
                        </a:rPr>
                        <a:t>9.054</a:t>
                      </a:r>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5649254" y="3329561"/>
            <a:ext cx="5728273" cy="3225303"/>
          </a:xfrm>
          <a:prstGeom prst="rect">
            <a:avLst/>
          </a:prstGeom>
        </p:spPr>
      </p:pic>
    </p:spTree>
    <p:extLst>
      <p:ext uri="{BB962C8B-B14F-4D97-AF65-F5344CB8AC3E}">
        <p14:creationId xmlns:p14="http://schemas.microsoft.com/office/powerpoint/2010/main" val="3997801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Problem: </a:t>
            </a:r>
            <a:r>
              <a:rPr lang="en-US" sz="2400" dirty="0">
                <a:latin typeface="Arial" panose="020B0604020202020204" pitchFamily="34" charset="0"/>
                <a:cs typeface="Arial" panose="020B0604020202020204" pitchFamily="34" charset="0"/>
              </a:rPr>
              <a:t>Heat treatment process used to harden steel components, using Taguchi analysis. Determine which process parameters have the greatest impact on the hardness of the steel components. Hardness values are 57, 59, 65, 45, 67, 73, 51, 48. </a:t>
            </a:r>
            <a:r>
              <a:rPr lang="en-US" sz="2000" dirty="0">
                <a:latin typeface="Arial" panose="020B0604020202020204" pitchFamily="34" charset="0"/>
                <a:cs typeface="Arial" panose="020B0604020202020204" pitchFamily="34" charset="0"/>
              </a:rPr>
              <a:t>Hardness value  (HV)</a:t>
            </a:r>
            <a:endParaRPr lang="en-US" sz="18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95</a:t>
            </a:fld>
            <a:endParaRPr lang="en-US" altLang="ko-KR" dirty="0"/>
          </a:p>
        </p:txBody>
      </p:sp>
      <p:graphicFrame>
        <p:nvGraphicFramePr>
          <p:cNvPr id="8" name="Table 7"/>
          <p:cNvGraphicFramePr>
            <a:graphicFrameLocks noGrp="1"/>
          </p:cNvGraphicFramePr>
          <p:nvPr/>
        </p:nvGraphicFramePr>
        <p:xfrm>
          <a:off x="803412" y="2852936"/>
          <a:ext cx="10166919" cy="2499035"/>
        </p:xfrm>
        <a:graphic>
          <a:graphicData uri="http://schemas.openxmlformats.org/drawingml/2006/table">
            <a:tbl>
              <a:tblPr rtl="1">
                <a:tableStyleId>{5940675A-B579-460E-94D1-54222C63F5DA}</a:tableStyleId>
              </a:tblPr>
              <a:tblGrid>
                <a:gridCol w="2168943">
                  <a:extLst>
                    <a:ext uri="{9D8B030D-6E8A-4147-A177-3AD203B41FA5}">
                      <a16:colId xmlns:a16="http://schemas.microsoft.com/office/drawing/2014/main" val="20000"/>
                    </a:ext>
                  </a:extLst>
                </a:gridCol>
                <a:gridCol w="1762266">
                  <a:extLst>
                    <a:ext uri="{9D8B030D-6E8A-4147-A177-3AD203B41FA5}">
                      <a16:colId xmlns:a16="http://schemas.microsoft.com/office/drawing/2014/main" val="20001"/>
                    </a:ext>
                  </a:extLst>
                </a:gridCol>
                <a:gridCol w="3924666">
                  <a:extLst>
                    <a:ext uri="{9D8B030D-6E8A-4147-A177-3AD203B41FA5}">
                      <a16:colId xmlns:a16="http://schemas.microsoft.com/office/drawing/2014/main" val="20002"/>
                    </a:ext>
                  </a:extLst>
                </a:gridCol>
                <a:gridCol w="2311044">
                  <a:extLst>
                    <a:ext uri="{9D8B030D-6E8A-4147-A177-3AD203B41FA5}">
                      <a16:colId xmlns:a16="http://schemas.microsoft.com/office/drawing/2014/main" val="20003"/>
                    </a:ext>
                  </a:extLst>
                </a:gridCol>
              </a:tblGrid>
              <a:tr h="360040">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2</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1</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Parameter number</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0"/>
                  </a:ext>
                </a:extLst>
              </a:tr>
              <a:tr h="370158">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900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760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Temperature(</a:t>
                      </a:r>
                      <a:r>
                        <a:rPr lang="en-US" sz="2000" baseline="30000">
                          <a:effectLst/>
                          <a:latin typeface="Arial" panose="020B0604020202020204" pitchFamily="34" charset="0"/>
                          <a:cs typeface="Arial" panose="020B0604020202020204" pitchFamily="34" charset="0"/>
                        </a:rPr>
                        <a:t>O</a:t>
                      </a:r>
                      <a:r>
                        <a:rPr lang="en-US" sz="2000">
                          <a:effectLst/>
                          <a:latin typeface="Arial" panose="020B0604020202020204" pitchFamily="34" charset="0"/>
                          <a:cs typeface="Arial" panose="020B0604020202020204" pitchFamily="34" charset="0"/>
                        </a:rPr>
                        <a:t>C)</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1"/>
                  </a:ext>
                </a:extLst>
              </a:tr>
              <a:tr h="341598">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140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35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Quenching rate(</a:t>
                      </a:r>
                      <a:r>
                        <a:rPr lang="en-US" sz="2000" baseline="30000">
                          <a:effectLst/>
                          <a:latin typeface="Arial" panose="020B0604020202020204" pitchFamily="34" charset="0"/>
                          <a:cs typeface="Arial" panose="020B0604020202020204" pitchFamily="34" charset="0"/>
                        </a:rPr>
                        <a:t>O</a:t>
                      </a:r>
                      <a:r>
                        <a:rPr lang="en-US" sz="2000">
                          <a:effectLst/>
                          <a:latin typeface="Arial" panose="020B0604020202020204" pitchFamily="34" charset="0"/>
                          <a:cs typeface="Arial" panose="020B0604020202020204" pitchFamily="34" charset="0"/>
                        </a:rPr>
                        <a:t>C/s)</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2"/>
                  </a:ext>
                </a:extLst>
              </a:tr>
              <a:tr h="341598">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300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Cooling time(sec)</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3</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3"/>
                  </a:ext>
                </a:extLst>
              </a:tr>
              <a:tr h="698701">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6</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Carbon contents (</a:t>
                      </a:r>
                      <a:r>
                        <a:rPr lang="en-US" sz="2000" dirty="0" err="1">
                          <a:effectLst/>
                          <a:latin typeface="Arial" panose="020B0604020202020204" pitchFamily="34" charset="0"/>
                          <a:cs typeface="Arial" panose="020B0604020202020204" pitchFamily="34" charset="0"/>
                        </a:rPr>
                        <a:t>Wt</a:t>
                      </a:r>
                      <a:r>
                        <a:rPr lang="en-US" sz="2000" dirty="0">
                          <a:effectLst/>
                          <a:latin typeface="Arial" panose="020B0604020202020204" pitchFamily="34" charset="0"/>
                          <a:cs typeface="Arial" panose="020B0604020202020204" pitchFamily="34" charset="0"/>
                        </a:rPr>
                        <a:t>% 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4</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4"/>
                  </a:ext>
                </a:extLst>
              </a:tr>
              <a:tr h="386940">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Co </a:t>
                      </a:r>
                      <a:r>
                        <a:rPr lang="en-US" sz="2000" baseline="-25000">
                          <a:effectLst/>
                          <a:latin typeface="Arial" panose="020B0604020202020204" pitchFamily="34" charset="0"/>
                          <a:cs typeface="Arial" panose="020B0604020202020204" pitchFamily="34" charset="0"/>
                        </a:rPr>
                        <a:t>2</a:t>
                      </a:r>
                      <a:r>
                        <a:rPr lang="en-US" sz="2000">
                          <a:effectLst/>
                          <a:latin typeface="Arial" panose="020B0604020202020204" pitchFamily="34" charset="0"/>
                          <a:cs typeface="Arial" panose="020B0604020202020204" pitchFamily="34" charset="0"/>
                        </a:rPr>
                        <a:t>concentration (%)</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5</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66993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Problem: </a:t>
            </a:r>
            <a:r>
              <a:rPr lang="en-US" sz="2400" dirty="0">
                <a:latin typeface="Arial" panose="020B0604020202020204" pitchFamily="34" charset="0"/>
                <a:cs typeface="Arial" panose="020B0604020202020204" pitchFamily="34" charset="0"/>
              </a:rPr>
              <a:t>Heat treatment process</a:t>
            </a: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96</a:t>
            </a:fld>
            <a:endParaRPr lang="en-US" altLang="ko-KR" dirty="0"/>
          </a:p>
        </p:txBody>
      </p:sp>
      <p:pic>
        <p:nvPicPr>
          <p:cNvPr id="9" name="Picture 8"/>
          <p:cNvPicPr>
            <a:picLocks noChangeAspect="1"/>
          </p:cNvPicPr>
          <p:nvPr/>
        </p:nvPicPr>
        <p:blipFill rotWithShape="1">
          <a:blip r:embed="rId2"/>
          <a:srcRect t="27904"/>
          <a:stretch/>
        </p:blipFill>
        <p:spPr>
          <a:xfrm>
            <a:off x="227348" y="2060848"/>
            <a:ext cx="6076950" cy="3289349"/>
          </a:xfrm>
          <a:prstGeom prst="rect">
            <a:avLst/>
          </a:prstGeom>
        </p:spPr>
      </p:pic>
      <p:pic>
        <p:nvPicPr>
          <p:cNvPr id="10" name="Picture 9"/>
          <p:cNvPicPr>
            <a:picLocks noChangeAspect="1"/>
          </p:cNvPicPr>
          <p:nvPr/>
        </p:nvPicPr>
        <p:blipFill>
          <a:blip r:embed="rId3"/>
          <a:stretch>
            <a:fillRect/>
          </a:stretch>
        </p:blipFill>
        <p:spPr>
          <a:xfrm>
            <a:off x="6611816" y="1802301"/>
            <a:ext cx="5360649" cy="3502291"/>
          </a:xfrm>
          <a:prstGeom prst="rect">
            <a:avLst/>
          </a:prstGeom>
        </p:spPr>
      </p:pic>
    </p:spTree>
    <p:extLst>
      <p:ext uri="{BB962C8B-B14F-4D97-AF65-F5344CB8AC3E}">
        <p14:creationId xmlns:p14="http://schemas.microsoft.com/office/powerpoint/2010/main" val="933413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Problem: </a:t>
            </a:r>
            <a:r>
              <a:rPr lang="en-US" sz="2400" dirty="0">
                <a:latin typeface="Arial" panose="020B0604020202020204" pitchFamily="34" charset="0"/>
                <a:cs typeface="Arial" panose="020B0604020202020204" pitchFamily="34" charset="0"/>
              </a:rPr>
              <a:t>Determine which process parameters have the greatest impact on the hardness of the steel components. Hardness values are 57, 59, 65, 45, 67, 73, 51, 48. Hardness value  (HV)</a:t>
            </a: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97</a:t>
            </a:fld>
            <a:endParaRPr lang="en-US" altLang="ko-KR" dirty="0"/>
          </a:p>
        </p:txBody>
      </p:sp>
      <p:graphicFrame>
        <p:nvGraphicFramePr>
          <p:cNvPr id="8" name="Table 7"/>
          <p:cNvGraphicFramePr>
            <a:graphicFrameLocks noGrp="1"/>
          </p:cNvGraphicFramePr>
          <p:nvPr/>
        </p:nvGraphicFramePr>
        <p:xfrm>
          <a:off x="6313786" y="2360626"/>
          <a:ext cx="5566828" cy="3467460"/>
        </p:xfrm>
        <a:graphic>
          <a:graphicData uri="http://schemas.openxmlformats.org/drawingml/2006/table">
            <a:tbl>
              <a:tblPr rtl="1">
                <a:tableStyleId>{5940675A-B579-460E-94D1-54222C63F5DA}</a:tableStyleId>
              </a:tblPr>
              <a:tblGrid>
                <a:gridCol w="1187590">
                  <a:extLst>
                    <a:ext uri="{9D8B030D-6E8A-4147-A177-3AD203B41FA5}">
                      <a16:colId xmlns:a16="http://schemas.microsoft.com/office/drawing/2014/main" val="20000"/>
                    </a:ext>
                  </a:extLst>
                </a:gridCol>
                <a:gridCol w="964917">
                  <a:extLst>
                    <a:ext uri="{9D8B030D-6E8A-4147-A177-3AD203B41FA5}">
                      <a16:colId xmlns:a16="http://schemas.microsoft.com/office/drawing/2014/main" val="20001"/>
                    </a:ext>
                  </a:extLst>
                </a:gridCol>
                <a:gridCol w="2148924">
                  <a:extLst>
                    <a:ext uri="{9D8B030D-6E8A-4147-A177-3AD203B41FA5}">
                      <a16:colId xmlns:a16="http://schemas.microsoft.com/office/drawing/2014/main" val="20002"/>
                    </a:ext>
                  </a:extLst>
                </a:gridCol>
                <a:gridCol w="1265397">
                  <a:extLst>
                    <a:ext uri="{9D8B030D-6E8A-4147-A177-3AD203B41FA5}">
                      <a16:colId xmlns:a16="http://schemas.microsoft.com/office/drawing/2014/main" val="20003"/>
                    </a:ext>
                  </a:extLst>
                </a:gridCol>
              </a:tblGrid>
              <a:tr h="597375">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2</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1</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 number</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0"/>
                  </a:ext>
                </a:extLst>
              </a:tr>
              <a:tr h="317710">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900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760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Temperature(</a:t>
                      </a:r>
                      <a:r>
                        <a:rPr lang="en-US" sz="2000" baseline="30000">
                          <a:effectLst/>
                          <a:latin typeface="Arial" panose="020B0604020202020204" pitchFamily="34" charset="0"/>
                          <a:cs typeface="Arial" panose="020B0604020202020204" pitchFamily="34" charset="0"/>
                        </a:rPr>
                        <a:t>O</a:t>
                      </a:r>
                      <a:r>
                        <a:rPr lang="en-US" sz="2000">
                          <a:effectLst/>
                          <a:latin typeface="Arial" panose="020B0604020202020204" pitchFamily="34" charset="0"/>
                          <a:cs typeface="Arial" panose="020B0604020202020204" pitchFamily="34" charset="0"/>
                        </a:rPr>
                        <a:t>C)</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1"/>
                  </a:ext>
                </a:extLst>
              </a:tr>
              <a:tr h="597375">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140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35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Quenching rate(</a:t>
                      </a:r>
                      <a:r>
                        <a:rPr lang="en-US" sz="2000" baseline="30000" dirty="0">
                          <a:effectLst/>
                          <a:latin typeface="Arial" panose="020B0604020202020204" pitchFamily="34" charset="0"/>
                          <a:cs typeface="Arial" panose="020B0604020202020204" pitchFamily="34" charset="0"/>
                        </a:rPr>
                        <a:t>O</a:t>
                      </a:r>
                      <a:r>
                        <a:rPr lang="en-US" sz="2000" dirty="0">
                          <a:effectLst/>
                          <a:latin typeface="Arial" panose="020B0604020202020204" pitchFamily="34" charset="0"/>
                          <a:cs typeface="Arial" panose="020B0604020202020204" pitchFamily="34" charset="0"/>
                        </a:rPr>
                        <a:t>C/s)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2"/>
                  </a:ext>
                </a:extLst>
              </a:tr>
              <a:tr h="302986">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300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Cooling time(sec)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3</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3"/>
                  </a:ext>
                </a:extLst>
              </a:tr>
              <a:tr h="599703">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6</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Carbon contents (</a:t>
                      </a:r>
                      <a:r>
                        <a:rPr lang="en-US" sz="2000" dirty="0" err="1">
                          <a:effectLst/>
                          <a:latin typeface="Arial" panose="020B0604020202020204" pitchFamily="34" charset="0"/>
                          <a:cs typeface="Arial" panose="020B0604020202020204" pitchFamily="34" charset="0"/>
                        </a:rPr>
                        <a:t>Wt</a:t>
                      </a:r>
                      <a:r>
                        <a:rPr lang="en-US" sz="2000" dirty="0">
                          <a:effectLst/>
                          <a:latin typeface="Arial" panose="020B0604020202020204" pitchFamily="34" charset="0"/>
                          <a:cs typeface="Arial" panose="020B0604020202020204" pitchFamily="34" charset="0"/>
                        </a:rPr>
                        <a:t>% 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4</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4"/>
                  </a:ext>
                </a:extLst>
              </a:tr>
              <a:tr h="923438">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Co </a:t>
                      </a:r>
                      <a:r>
                        <a:rPr lang="en-US" sz="2000" baseline="-25000" dirty="0">
                          <a:effectLst/>
                          <a:latin typeface="Arial" panose="020B0604020202020204" pitchFamily="34" charset="0"/>
                          <a:cs typeface="Arial" panose="020B0604020202020204" pitchFamily="34" charset="0"/>
                        </a:rPr>
                        <a:t>2</a:t>
                      </a:r>
                      <a:r>
                        <a:rPr lang="en-US" sz="2000" dirty="0">
                          <a:effectLst/>
                          <a:latin typeface="Arial" panose="020B0604020202020204" pitchFamily="34" charset="0"/>
                          <a:cs typeface="Arial" panose="020B0604020202020204" pitchFamily="34" charset="0"/>
                        </a:rPr>
                        <a:t>concentration (%)</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5</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119336" y="3114312"/>
            <a:ext cx="5868805" cy="1960089"/>
          </a:xfrm>
          <a:prstGeom prst="rect">
            <a:avLst/>
          </a:prstGeom>
        </p:spPr>
      </p:pic>
    </p:spTree>
    <p:extLst>
      <p:ext uri="{BB962C8B-B14F-4D97-AF65-F5344CB8AC3E}">
        <p14:creationId xmlns:p14="http://schemas.microsoft.com/office/powerpoint/2010/main" val="2907911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r>
              <a:rPr lang="en-US" sz="2400" dirty="0">
                <a:latin typeface="Arial" panose="020B0604020202020204" pitchFamily="34" charset="0"/>
                <a:cs typeface="Arial" panose="020B0604020202020204" pitchFamily="34" charset="0"/>
              </a:rPr>
              <a:t>How many factors? How any levels? </a:t>
            </a: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r>
              <a:rPr lang="en-US" sz="2400" dirty="0">
                <a:latin typeface="Arial" panose="020B0604020202020204" pitchFamily="34" charset="0"/>
                <a:cs typeface="Arial" panose="020B0604020202020204" pitchFamily="34" charset="0"/>
              </a:rPr>
              <a:t>Factors: 5</a:t>
            </a:r>
          </a:p>
          <a:p>
            <a:pPr marL="0" indent="0" algn="just" latinLnBrk="0">
              <a:buNone/>
            </a:pPr>
            <a:r>
              <a:rPr lang="en-US" sz="2400" dirty="0">
                <a:latin typeface="Arial" panose="020B0604020202020204" pitchFamily="34" charset="0"/>
                <a:cs typeface="Arial" panose="020B0604020202020204" pitchFamily="34" charset="0"/>
              </a:rPr>
              <a:t>Level: 2</a:t>
            </a:r>
          </a:p>
          <a:p>
            <a:pPr marL="0" indent="0" algn="just" latinLnBrk="0">
              <a:buNone/>
            </a:pPr>
            <a:r>
              <a:rPr lang="en-US" sz="2400" dirty="0">
                <a:latin typeface="Arial" panose="020B0604020202020204" pitchFamily="34" charset="0"/>
                <a:cs typeface="Arial" panose="020B0604020202020204" pitchFamily="34" charset="0"/>
              </a:rPr>
              <a:t>Orthogonal array: L8</a:t>
            </a: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98</a:t>
            </a:fld>
            <a:endParaRPr lang="en-US" altLang="ko-KR" dirty="0"/>
          </a:p>
        </p:txBody>
      </p:sp>
      <p:graphicFrame>
        <p:nvGraphicFramePr>
          <p:cNvPr id="8" name="Table 7"/>
          <p:cNvGraphicFramePr>
            <a:graphicFrameLocks noGrp="1"/>
          </p:cNvGraphicFramePr>
          <p:nvPr/>
        </p:nvGraphicFramePr>
        <p:xfrm>
          <a:off x="6492044" y="2961937"/>
          <a:ext cx="5566828" cy="3467460"/>
        </p:xfrm>
        <a:graphic>
          <a:graphicData uri="http://schemas.openxmlformats.org/drawingml/2006/table">
            <a:tbl>
              <a:tblPr rtl="1">
                <a:tableStyleId>{5940675A-B579-460E-94D1-54222C63F5DA}</a:tableStyleId>
              </a:tblPr>
              <a:tblGrid>
                <a:gridCol w="1187590">
                  <a:extLst>
                    <a:ext uri="{9D8B030D-6E8A-4147-A177-3AD203B41FA5}">
                      <a16:colId xmlns:a16="http://schemas.microsoft.com/office/drawing/2014/main" val="20000"/>
                    </a:ext>
                  </a:extLst>
                </a:gridCol>
                <a:gridCol w="964917">
                  <a:extLst>
                    <a:ext uri="{9D8B030D-6E8A-4147-A177-3AD203B41FA5}">
                      <a16:colId xmlns:a16="http://schemas.microsoft.com/office/drawing/2014/main" val="20001"/>
                    </a:ext>
                  </a:extLst>
                </a:gridCol>
                <a:gridCol w="2148924">
                  <a:extLst>
                    <a:ext uri="{9D8B030D-6E8A-4147-A177-3AD203B41FA5}">
                      <a16:colId xmlns:a16="http://schemas.microsoft.com/office/drawing/2014/main" val="20002"/>
                    </a:ext>
                  </a:extLst>
                </a:gridCol>
                <a:gridCol w="1265397">
                  <a:extLst>
                    <a:ext uri="{9D8B030D-6E8A-4147-A177-3AD203B41FA5}">
                      <a16:colId xmlns:a16="http://schemas.microsoft.com/office/drawing/2014/main" val="20003"/>
                    </a:ext>
                  </a:extLst>
                </a:gridCol>
              </a:tblGrid>
              <a:tr h="597375">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2</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1</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 number</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0"/>
                  </a:ext>
                </a:extLst>
              </a:tr>
              <a:tr h="317710">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900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760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Temperature(</a:t>
                      </a:r>
                      <a:r>
                        <a:rPr lang="en-US" sz="2000" baseline="30000">
                          <a:effectLst/>
                          <a:latin typeface="Arial" panose="020B0604020202020204" pitchFamily="34" charset="0"/>
                          <a:cs typeface="Arial" panose="020B0604020202020204" pitchFamily="34" charset="0"/>
                        </a:rPr>
                        <a:t>O</a:t>
                      </a:r>
                      <a:r>
                        <a:rPr lang="en-US" sz="2000">
                          <a:effectLst/>
                          <a:latin typeface="Arial" panose="020B0604020202020204" pitchFamily="34" charset="0"/>
                          <a:cs typeface="Arial" panose="020B0604020202020204" pitchFamily="34" charset="0"/>
                        </a:rPr>
                        <a:t>C)</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1"/>
                  </a:ext>
                </a:extLst>
              </a:tr>
              <a:tr h="597375">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140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35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Quenching rate(</a:t>
                      </a:r>
                      <a:r>
                        <a:rPr lang="en-US" sz="2000" baseline="30000" dirty="0">
                          <a:effectLst/>
                          <a:latin typeface="Arial" panose="020B0604020202020204" pitchFamily="34" charset="0"/>
                          <a:cs typeface="Arial" panose="020B0604020202020204" pitchFamily="34" charset="0"/>
                        </a:rPr>
                        <a:t>O</a:t>
                      </a:r>
                      <a:r>
                        <a:rPr lang="en-US" sz="2000" dirty="0">
                          <a:effectLst/>
                          <a:latin typeface="Arial" panose="020B0604020202020204" pitchFamily="34" charset="0"/>
                          <a:cs typeface="Arial" panose="020B0604020202020204" pitchFamily="34" charset="0"/>
                        </a:rPr>
                        <a:t>C/s)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2"/>
                  </a:ext>
                </a:extLst>
              </a:tr>
              <a:tr h="302986">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300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Cooling time(sec)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3</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3"/>
                  </a:ext>
                </a:extLst>
              </a:tr>
              <a:tr h="599703">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6</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Carbon contents (</a:t>
                      </a:r>
                      <a:r>
                        <a:rPr lang="en-US" sz="2000" dirty="0" err="1">
                          <a:effectLst/>
                          <a:latin typeface="Arial" panose="020B0604020202020204" pitchFamily="34" charset="0"/>
                          <a:cs typeface="Arial" panose="020B0604020202020204" pitchFamily="34" charset="0"/>
                        </a:rPr>
                        <a:t>Wt</a:t>
                      </a:r>
                      <a:r>
                        <a:rPr lang="en-US" sz="2000" dirty="0">
                          <a:effectLst/>
                          <a:latin typeface="Arial" panose="020B0604020202020204" pitchFamily="34" charset="0"/>
                          <a:cs typeface="Arial" panose="020B0604020202020204" pitchFamily="34" charset="0"/>
                        </a:rPr>
                        <a:t>% 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4</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4"/>
                  </a:ext>
                </a:extLst>
              </a:tr>
              <a:tr h="923438">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Co </a:t>
                      </a:r>
                      <a:r>
                        <a:rPr lang="en-US" sz="2000" baseline="-25000" dirty="0">
                          <a:effectLst/>
                          <a:latin typeface="Arial" panose="020B0604020202020204" pitchFamily="34" charset="0"/>
                          <a:cs typeface="Arial" panose="020B0604020202020204" pitchFamily="34" charset="0"/>
                        </a:rPr>
                        <a:t>2</a:t>
                      </a:r>
                      <a:r>
                        <a:rPr lang="en-US" sz="2000" dirty="0">
                          <a:effectLst/>
                          <a:latin typeface="Arial" panose="020B0604020202020204" pitchFamily="34" charset="0"/>
                          <a:cs typeface="Arial" panose="020B0604020202020204" pitchFamily="34" charset="0"/>
                        </a:rPr>
                        <a:t>concentration (%)</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5</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5"/>
                  </a:ext>
                </a:extLst>
              </a:tr>
            </a:tbl>
          </a:graphicData>
        </a:graphic>
      </p:graphicFrame>
      <p:pic>
        <p:nvPicPr>
          <p:cNvPr id="9" name="Picture 8"/>
          <p:cNvPicPr>
            <a:picLocks noChangeAspect="1"/>
          </p:cNvPicPr>
          <p:nvPr/>
        </p:nvPicPr>
        <p:blipFill>
          <a:blip r:embed="rId2"/>
          <a:stretch>
            <a:fillRect/>
          </a:stretch>
        </p:blipFill>
        <p:spPr>
          <a:xfrm>
            <a:off x="8868308" y="764704"/>
            <a:ext cx="2659845" cy="2107801"/>
          </a:xfrm>
          <a:prstGeom prst="rect">
            <a:avLst/>
          </a:prstGeom>
        </p:spPr>
      </p:pic>
      <p:graphicFrame>
        <p:nvGraphicFramePr>
          <p:cNvPr id="10" name="Table 9"/>
          <p:cNvGraphicFramePr>
            <a:graphicFrameLocks noGrp="1"/>
          </p:cNvGraphicFramePr>
          <p:nvPr/>
        </p:nvGraphicFramePr>
        <p:xfrm>
          <a:off x="259951" y="3840245"/>
          <a:ext cx="5960110" cy="2293570"/>
        </p:xfrm>
        <a:graphic>
          <a:graphicData uri="http://schemas.openxmlformats.org/drawingml/2006/table">
            <a:tbl>
              <a:tblPr firstRow="1" firstCol="1" bandRow="1">
                <a:tableStyleId>{21E4AEA4-8DFA-4A89-87EB-49C32662AFE0}</a:tableStyleId>
              </a:tblPr>
              <a:tblGrid>
                <a:gridCol w="633095">
                  <a:extLst>
                    <a:ext uri="{9D8B030D-6E8A-4147-A177-3AD203B41FA5}">
                      <a16:colId xmlns:a16="http://schemas.microsoft.com/office/drawing/2014/main" val="20000"/>
                    </a:ext>
                  </a:extLst>
                </a:gridCol>
                <a:gridCol w="791210">
                  <a:extLst>
                    <a:ext uri="{9D8B030D-6E8A-4147-A177-3AD203B41FA5}">
                      <a16:colId xmlns:a16="http://schemas.microsoft.com/office/drawing/2014/main" val="20001"/>
                    </a:ext>
                  </a:extLst>
                </a:gridCol>
                <a:gridCol w="791210">
                  <a:extLst>
                    <a:ext uri="{9D8B030D-6E8A-4147-A177-3AD203B41FA5}">
                      <a16:colId xmlns:a16="http://schemas.microsoft.com/office/drawing/2014/main" val="20002"/>
                    </a:ext>
                  </a:extLst>
                </a:gridCol>
                <a:gridCol w="779145">
                  <a:extLst>
                    <a:ext uri="{9D8B030D-6E8A-4147-A177-3AD203B41FA5}">
                      <a16:colId xmlns:a16="http://schemas.microsoft.com/office/drawing/2014/main" val="20003"/>
                    </a:ext>
                  </a:extLst>
                </a:gridCol>
                <a:gridCol w="782320">
                  <a:extLst>
                    <a:ext uri="{9D8B030D-6E8A-4147-A177-3AD203B41FA5}">
                      <a16:colId xmlns:a16="http://schemas.microsoft.com/office/drawing/2014/main" val="20004"/>
                    </a:ext>
                  </a:extLst>
                </a:gridCol>
                <a:gridCol w="782320">
                  <a:extLst>
                    <a:ext uri="{9D8B030D-6E8A-4147-A177-3AD203B41FA5}">
                      <a16:colId xmlns:a16="http://schemas.microsoft.com/office/drawing/2014/main" val="20005"/>
                    </a:ext>
                  </a:extLst>
                </a:gridCol>
                <a:gridCol w="779145">
                  <a:extLst>
                    <a:ext uri="{9D8B030D-6E8A-4147-A177-3AD203B41FA5}">
                      <a16:colId xmlns:a16="http://schemas.microsoft.com/office/drawing/2014/main" val="20006"/>
                    </a:ext>
                  </a:extLst>
                </a:gridCol>
                <a:gridCol w="621665">
                  <a:extLst>
                    <a:ext uri="{9D8B030D-6E8A-4147-A177-3AD203B41FA5}">
                      <a16:colId xmlns:a16="http://schemas.microsoft.com/office/drawing/2014/main" val="20007"/>
                    </a:ext>
                  </a:extLst>
                </a:gridCol>
              </a:tblGrid>
              <a:tr h="0">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7">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Columns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54330"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9423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Taguchi Analysis (Example Problem)</a:t>
            </a:r>
          </a:p>
        </p:txBody>
      </p:sp>
      <p:sp>
        <p:nvSpPr>
          <p:cNvPr id="7" name="Content Placeholder 6"/>
          <p:cNvSpPr>
            <a:spLocks noGrp="1"/>
          </p:cNvSpPr>
          <p:nvPr>
            <p:ph idx="1"/>
          </p:nvPr>
        </p:nvSpPr>
        <p:spPr/>
        <p:txBody>
          <a:bodyPr/>
          <a:lstStyle/>
          <a:p>
            <a:pPr marL="0" indent="0" algn="just" latinLnBrk="0">
              <a:buNone/>
            </a:pPr>
            <a:r>
              <a:rPr lang="en-US" sz="2400" b="1" dirty="0">
                <a:solidFill>
                  <a:srgbClr val="FF0000"/>
                </a:solidFill>
                <a:latin typeface="Arial" panose="020B0604020202020204" pitchFamily="34" charset="0"/>
                <a:cs typeface="Arial" panose="020B0604020202020204" pitchFamily="34" charset="0"/>
              </a:rPr>
              <a:t>Solution: </a:t>
            </a:r>
            <a:r>
              <a:rPr lang="en-US" sz="2400" dirty="0">
                <a:latin typeface="Arial" panose="020B0604020202020204" pitchFamily="34" charset="0"/>
                <a:cs typeface="Arial" panose="020B0604020202020204" pitchFamily="34" charset="0"/>
              </a:rPr>
              <a:t>L8 orthogonal array</a:t>
            </a:r>
          </a:p>
          <a:p>
            <a:pPr marL="0" indent="0" algn="just" latinLnBrk="0">
              <a:buNone/>
            </a:pPr>
            <a:endParaRPr lang="en-US" sz="2400" dirty="0">
              <a:latin typeface="Arial" panose="020B0604020202020204" pitchFamily="34" charset="0"/>
              <a:cs typeface="Arial" panose="020B0604020202020204" pitchFamily="34"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000" dirty="0">
              <a:latin typeface="Times New Roman" panose="02020603050405020304" pitchFamily="18" charset="0"/>
            </a:endParaRPr>
          </a:p>
          <a:p>
            <a:pPr marL="0" indent="0" algn="just" latinLnBrk="0">
              <a:buNone/>
            </a:pPr>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pPr algn="just" latinLnBrk="0"/>
            <a:endParaRPr lang="en-US" sz="24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DBBF992C-F1AA-4A66-8CC7-87949E2D5226}" type="slidenum">
              <a:rPr lang="en-US" altLang="ko-KR" smtClean="0"/>
              <a:pPr/>
              <a:t>99</a:t>
            </a:fld>
            <a:endParaRPr lang="en-US" altLang="ko-KR" dirty="0"/>
          </a:p>
        </p:txBody>
      </p:sp>
      <p:graphicFrame>
        <p:nvGraphicFramePr>
          <p:cNvPr id="8" name="Table 7"/>
          <p:cNvGraphicFramePr>
            <a:graphicFrameLocks noGrp="1"/>
          </p:cNvGraphicFramePr>
          <p:nvPr/>
        </p:nvGraphicFramePr>
        <p:xfrm>
          <a:off x="6583824" y="1187843"/>
          <a:ext cx="5566828" cy="3467460"/>
        </p:xfrm>
        <a:graphic>
          <a:graphicData uri="http://schemas.openxmlformats.org/drawingml/2006/table">
            <a:tbl>
              <a:tblPr rtl="1">
                <a:tableStyleId>{5940675A-B579-460E-94D1-54222C63F5DA}</a:tableStyleId>
              </a:tblPr>
              <a:tblGrid>
                <a:gridCol w="1187590">
                  <a:extLst>
                    <a:ext uri="{9D8B030D-6E8A-4147-A177-3AD203B41FA5}">
                      <a16:colId xmlns:a16="http://schemas.microsoft.com/office/drawing/2014/main" val="20000"/>
                    </a:ext>
                  </a:extLst>
                </a:gridCol>
                <a:gridCol w="964917">
                  <a:extLst>
                    <a:ext uri="{9D8B030D-6E8A-4147-A177-3AD203B41FA5}">
                      <a16:colId xmlns:a16="http://schemas.microsoft.com/office/drawing/2014/main" val="20001"/>
                    </a:ext>
                  </a:extLst>
                </a:gridCol>
                <a:gridCol w="2148924">
                  <a:extLst>
                    <a:ext uri="{9D8B030D-6E8A-4147-A177-3AD203B41FA5}">
                      <a16:colId xmlns:a16="http://schemas.microsoft.com/office/drawing/2014/main" val="20002"/>
                    </a:ext>
                  </a:extLst>
                </a:gridCol>
                <a:gridCol w="1265397">
                  <a:extLst>
                    <a:ext uri="{9D8B030D-6E8A-4147-A177-3AD203B41FA5}">
                      <a16:colId xmlns:a16="http://schemas.microsoft.com/office/drawing/2014/main" val="20003"/>
                    </a:ext>
                  </a:extLst>
                </a:gridCol>
              </a:tblGrid>
              <a:tr h="597375">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2</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Level 1</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Parameter number</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0"/>
                  </a:ext>
                </a:extLst>
              </a:tr>
              <a:tr h="317710">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900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760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Temperature(</a:t>
                      </a:r>
                      <a:r>
                        <a:rPr lang="en-US" sz="2000" baseline="30000">
                          <a:effectLst/>
                          <a:latin typeface="Arial" panose="020B0604020202020204" pitchFamily="34" charset="0"/>
                          <a:cs typeface="Arial" panose="020B0604020202020204" pitchFamily="34" charset="0"/>
                        </a:rPr>
                        <a:t>O</a:t>
                      </a:r>
                      <a:r>
                        <a:rPr lang="en-US" sz="2000">
                          <a:effectLst/>
                          <a:latin typeface="Arial" panose="020B0604020202020204" pitchFamily="34" charset="0"/>
                          <a:cs typeface="Arial" panose="020B0604020202020204" pitchFamily="34" charset="0"/>
                        </a:rPr>
                        <a:t>C)</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1"/>
                  </a:ext>
                </a:extLst>
              </a:tr>
              <a:tr h="597375">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140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35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Quenching rate(</a:t>
                      </a:r>
                      <a:r>
                        <a:rPr lang="en-US" sz="2000" baseline="30000" dirty="0">
                          <a:effectLst/>
                          <a:latin typeface="Arial" panose="020B0604020202020204" pitchFamily="34" charset="0"/>
                          <a:cs typeface="Arial" panose="020B0604020202020204" pitchFamily="34" charset="0"/>
                        </a:rPr>
                        <a:t>O</a:t>
                      </a:r>
                      <a:r>
                        <a:rPr lang="en-US" sz="2000" dirty="0">
                          <a:effectLst/>
                          <a:latin typeface="Arial" panose="020B0604020202020204" pitchFamily="34" charset="0"/>
                          <a:cs typeface="Arial" panose="020B0604020202020204" pitchFamily="34" charset="0"/>
                        </a:rPr>
                        <a:t>C/s)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2"/>
                  </a:ext>
                </a:extLst>
              </a:tr>
              <a:tr h="302986">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300</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Cooling time(sec)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3</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3"/>
                  </a:ext>
                </a:extLst>
              </a:tr>
              <a:tr h="599703">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6</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1</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Carbon contents (</a:t>
                      </a:r>
                      <a:r>
                        <a:rPr lang="en-US" sz="2000" dirty="0" err="1">
                          <a:effectLst/>
                          <a:latin typeface="Arial" panose="020B0604020202020204" pitchFamily="34" charset="0"/>
                          <a:cs typeface="Arial" panose="020B0604020202020204" pitchFamily="34" charset="0"/>
                        </a:rPr>
                        <a:t>Wt</a:t>
                      </a:r>
                      <a:r>
                        <a:rPr lang="en-US" sz="2000" dirty="0">
                          <a:effectLst/>
                          <a:latin typeface="Arial" panose="020B0604020202020204" pitchFamily="34" charset="0"/>
                          <a:cs typeface="Arial" panose="020B0604020202020204" pitchFamily="34" charset="0"/>
                        </a:rPr>
                        <a:t>% c)</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4</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4"/>
                  </a:ext>
                </a:extLst>
              </a:tr>
              <a:tr h="923438">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20</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a:effectLst/>
                          <a:latin typeface="Arial" panose="020B0604020202020204" pitchFamily="34" charset="0"/>
                          <a:cs typeface="Arial" panose="020B0604020202020204" pitchFamily="34" charset="0"/>
                        </a:rPr>
                        <a:t>5</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Co </a:t>
                      </a:r>
                      <a:r>
                        <a:rPr lang="en-US" sz="2000" baseline="-25000" dirty="0">
                          <a:effectLst/>
                          <a:latin typeface="Arial" panose="020B0604020202020204" pitchFamily="34" charset="0"/>
                          <a:cs typeface="Arial" panose="020B0604020202020204" pitchFamily="34" charset="0"/>
                        </a:rPr>
                        <a:t>2</a:t>
                      </a:r>
                      <a:r>
                        <a:rPr lang="en-US" sz="2000" dirty="0">
                          <a:effectLst/>
                          <a:latin typeface="Arial" panose="020B0604020202020204" pitchFamily="34" charset="0"/>
                          <a:cs typeface="Arial" panose="020B0604020202020204" pitchFamily="34" charset="0"/>
                        </a:rPr>
                        <a:t>concentration (%)</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tc>
                  <a:txBody>
                    <a:bodyPr/>
                    <a:lstStyle/>
                    <a:p>
                      <a:pPr rtl="0">
                        <a:lnSpc>
                          <a:spcPct val="107000"/>
                        </a:lnSpc>
                        <a:spcAft>
                          <a:spcPts val="800"/>
                        </a:spcAft>
                      </a:pPr>
                      <a:r>
                        <a:rPr lang="en-US" sz="2000" dirty="0">
                          <a:effectLst/>
                          <a:latin typeface="Arial" panose="020B0604020202020204" pitchFamily="34" charset="0"/>
                          <a:cs typeface="Arial" panose="020B0604020202020204" pitchFamily="34" charset="0"/>
                        </a:rPr>
                        <a:t>5</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525" marB="0"/>
                </a:tc>
                <a:extLst>
                  <a:ext uri="{0D108BD9-81ED-4DB2-BD59-A6C34878D82A}">
                    <a16:rowId xmlns:a16="http://schemas.microsoft.com/office/drawing/2014/main" val="10005"/>
                  </a:ext>
                </a:extLst>
              </a:tr>
            </a:tbl>
          </a:graphicData>
        </a:graphic>
      </p:graphicFrame>
      <p:graphicFrame>
        <p:nvGraphicFramePr>
          <p:cNvPr id="11" name="Table 10"/>
          <p:cNvGraphicFramePr>
            <a:graphicFrameLocks noGrp="1"/>
          </p:cNvGraphicFramePr>
          <p:nvPr/>
        </p:nvGraphicFramePr>
        <p:xfrm>
          <a:off x="443372" y="2312876"/>
          <a:ext cx="4559300" cy="2293570"/>
        </p:xfrm>
        <a:graphic>
          <a:graphicData uri="http://schemas.openxmlformats.org/drawingml/2006/table">
            <a:tbl>
              <a:tblPr firstRow="1" firstCol="1" bandRow="1">
                <a:tableStyleId>{21E4AEA4-8DFA-4A89-87EB-49C32662AFE0}</a:tableStyleId>
              </a:tblPr>
              <a:tblGrid>
                <a:gridCol w="633095">
                  <a:extLst>
                    <a:ext uri="{9D8B030D-6E8A-4147-A177-3AD203B41FA5}">
                      <a16:colId xmlns:a16="http://schemas.microsoft.com/office/drawing/2014/main" val="20000"/>
                    </a:ext>
                  </a:extLst>
                </a:gridCol>
                <a:gridCol w="791210">
                  <a:extLst>
                    <a:ext uri="{9D8B030D-6E8A-4147-A177-3AD203B41FA5}">
                      <a16:colId xmlns:a16="http://schemas.microsoft.com/office/drawing/2014/main" val="20001"/>
                    </a:ext>
                  </a:extLst>
                </a:gridCol>
                <a:gridCol w="791210">
                  <a:extLst>
                    <a:ext uri="{9D8B030D-6E8A-4147-A177-3AD203B41FA5}">
                      <a16:colId xmlns:a16="http://schemas.microsoft.com/office/drawing/2014/main" val="20002"/>
                    </a:ext>
                  </a:extLst>
                </a:gridCol>
                <a:gridCol w="779145">
                  <a:extLst>
                    <a:ext uri="{9D8B030D-6E8A-4147-A177-3AD203B41FA5}">
                      <a16:colId xmlns:a16="http://schemas.microsoft.com/office/drawing/2014/main" val="20003"/>
                    </a:ext>
                  </a:extLst>
                </a:gridCol>
                <a:gridCol w="782320">
                  <a:extLst>
                    <a:ext uri="{9D8B030D-6E8A-4147-A177-3AD203B41FA5}">
                      <a16:colId xmlns:a16="http://schemas.microsoft.com/office/drawing/2014/main" val="20004"/>
                    </a:ext>
                  </a:extLst>
                </a:gridCol>
                <a:gridCol w="782320">
                  <a:extLst>
                    <a:ext uri="{9D8B030D-6E8A-4147-A177-3AD203B41FA5}">
                      <a16:colId xmlns:a16="http://schemas.microsoft.com/office/drawing/2014/main" val="20005"/>
                    </a:ext>
                  </a:extLst>
                </a:gridCol>
              </a:tblGrid>
              <a:tr h="218948">
                <a:tc rowSpan="2">
                  <a:txBody>
                    <a:bodyPr/>
                    <a:lstStyle/>
                    <a:p>
                      <a:pPr marL="46990" marR="91440" algn="ctr">
                        <a:lnSpc>
                          <a:spcPct val="138000"/>
                        </a:lnSpc>
                        <a:spcBef>
                          <a:spcPts val="0"/>
                        </a:spcBef>
                        <a:spcAft>
                          <a:spcPts val="0"/>
                        </a:spcAft>
                      </a:pPr>
                      <a:r>
                        <a:rPr lang="en-US" sz="1200" spc="-10" dirty="0">
                          <a:effectLst/>
                          <a:latin typeface="Arial" panose="020B0604020202020204" pitchFamily="34" charset="0"/>
                          <a:cs typeface="Arial" panose="020B0604020202020204" pitchFamily="34" charset="0"/>
                        </a:rPr>
                        <a:t>Expt. </a:t>
                      </a:r>
                      <a:r>
                        <a:rPr lang="en-US" sz="1200" dirty="0">
                          <a:effectLst/>
                          <a:latin typeface="Arial" panose="020B0604020202020204" pitchFamily="34" charset="0"/>
                          <a:cs typeface="Arial" panose="020B0604020202020204" pitchFamily="34" charset="0"/>
                        </a:rPr>
                        <a:t>No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tc>
                <a:tc gridSpan="5">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Columns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6060">
                <a:tc vMerge="1">
                  <a:txBody>
                    <a:bodyPr/>
                    <a:lstStyle/>
                    <a:p>
                      <a:endParaRPr lang="en-US"/>
                    </a:p>
                  </a:txBody>
                  <a:tcP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4</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1"/>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1</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35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207468">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2</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35</a:t>
                      </a: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20</a:t>
                      </a:r>
                    </a:p>
                  </a:txBody>
                  <a:tcPr marL="0" marR="0" marT="0" marB="0" anchor="ctr"/>
                </a:tc>
                <a:extLst>
                  <a:ext uri="{0D108BD9-81ED-4DB2-BD59-A6C34878D82A}">
                    <a16:rowId xmlns:a16="http://schemas.microsoft.com/office/drawing/2014/main" val="10003"/>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4"/>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4</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760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5"/>
                  </a:ext>
                </a:extLst>
              </a:tr>
              <a:tr h="22606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6"/>
                  </a:ext>
                </a:extLst>
              </a:tr>
              <a:tr h="23114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6</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300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7"/>
                  </a:ext>
                </a:extLst>
              </a:tr>
              <a:tr h="228600">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20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8"/>
                  </a:ext>
                </a:extLst>
              </a:tr>
              <a:tr h="235585">
                <a:tc>
                  <a:txBody>
                    <a:bodyPr/>
                    <a:lstStyle/>
                    <a:p>
                      <a:pPr marL="46990" marR="0" algn="ctr">
                        <a:lnSpc>
                          <a:spcPts val="1775"/>
                        </a:lnSpc>
                        <a:spcBef>
                          <a:spcPts val="0"/>
                        </a:spcBef>
                        <a:spcAft>
                          <a:spcPts val="0"/>
                        </a:spcAft>
                      </a:pPr>
                      <a:r>
                        <a:rPr lang="en-US" sz="1200">
                          <a:effectLst/>
                          <a:latin typeface="Arial" panose="020B0604020202020204" pitchFamily="34" charset="0"/>
                          <a:cs typeface="Arial" panose="020B0604020202020204" pitchFamily="34" charset="0"/>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29019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900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0" algn="ct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140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9885" algn="r">
                        <a:lnSpc>
                          <a:spcPts val="1775"/>
                        </a:lnSpc>
                        <a:spcBef>
                          <a:spcPts val="0"/>
                        </a:spcBef>
                        <a:spcAft>
                          <a:spcPts val="0"/>
                        </a:spcAft>
                      </a:pPr>
                      <a:r>
                        <a:rPr lang="en-US" sz="1200" dirty="0">
                          <a:effectLst/>
                          <a:latin typeface="Arial" panose="020B0604020202020204" pitchFamily="34" charset="0"/>
                          <a:cs typeface="Arial" panose="020B0604020202020204" pitchFamily="34" charset="0"/>
                        </a:rPr>
                        <a:t>1</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345"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6</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marL="46990" marR="347980" algn="r">
                        <a:lnSpc>
                          <a:spcPts val="1775"/>
                        </a:lnSpc>
                        <a:spcBef>
                          <a:spcPts val="0"/>
                        </a:spcBef>
                        <a:spcAft>
                          <a:spcPts val="0"/>
                        </a:spcAft>
                      </a:pPr>
                      <a:r>
                        <a:rPr lang="en-US" sz="1200" dirty="0">
                          <a:effectLst/>
                          <a:latin typeface="Arial" panose="020B0604020202020204" pitchFamily="34" charset="0"/>
                          <a:ea typeface="+mn-ea"/>
                          <a:cs typeface="Arial" panose="020B0604020202020204" pitchFamily="34" charset="0"/>
                        </a:rPr>
                        <a:t>5</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95652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266&quot;/&gt;&lt;partner val=&quot;53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1&quot;/&gt;&lt;m_mruColor&gt;&lt;m_vecMRU length=&quot;7&quot;&gt;&lt;elem&gt;&lt;m_ppcolschidx val=&quot;0&quot;/&gt;&lt;m_rgb r=&quot;3c&quot; g=&quot;55&quot; b=&quot;7b&quot;/&gt;&lt;/elem&gt;&lt;elem&gt;&lt;m_ppcolschidx val=&quot;0&quot;/&gt;&lt;m_rgb r=&quot;c8&quot; g=&quot;cf&quot; b=&quot;d7&quot;/&gt;&lt;/elem&gt;&lt;elem&gt;&lt;m_ppcolschidx val=&quot;0&quot;/&gt;&lt;m_rgb r=&quot;82&quot; g=&quot;8c&quot; b=&quot;96&quot;/&gt;&lt;/elem&gt;&lt;elem&gt;&lt;m_ppcolschidx val=&quot;0&quot;/&gt;&lt;m_rgb r=&quot;42&quot; g=&quot;57&quot; b=&quot;73&quot;/&gt;&lt;/elem&gt;&lt;elem&gt;&lt;m_ppcolschidx val=&quot;0&quot;/&gt;&lt;m_rgb r=&quot;ff&quot; g=&quot;cc&quot; b=&quot;0&quot;/&gt;&lt;/elem&gt;&lt;elem&gt;&lt;m_ppcolschidx val=&quot;0&quot;/&gt;&lt;m_rgb r=&quot;2d&quot; g=&quot;37&quot; b=&quot;49&quot;/&gt;&lt;/elem&gt;&lt;elem&gt;&lt;m_ppcolschidx val=&quot;0&quot;/&gt;&lt;m_rgb r=&quot;14&quot; g=&quot;1d&quot; b=&quot;29&quot;/&gt;&lt;/elem&gt;&lt;/m_vecMRU&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101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lgUGxtNHtk.EvRvw64dI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KtRWYxlZk.TMcaPKrkw0g"/>
</p:tagLst>
</file>

<file path=ppt/theme/theme1.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HY견고딕"/>
        <a:ea typeface="HY견고딕"/>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anchor="ctr"/>
      <a:lstStyle>
        <a:defPPr>
          <a:defRPr sz="105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nowledgeworks Tem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Knowledgeworks Temlate">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chemeClr val="bg1"/>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100" b="0"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2_Knowledgeworks Temlate 1">
        <a:dk1>
          <a:srgbClr val="004785"/>
        </a:dk1>
        <a:lt1>
          <a:srgbClr val="FFFFFF"/>
        </a:lt1>
        <a:dk2>
          <a:srgbClr val="004785"/>
        </a:dk2>
        <a:lt2>
          <a:srgbClr val="808080"/>
        </a:lt2>
        <a:accent1>
          <a:srgbClr val="3E7898"/>
        </a:accent1>
        <a:accent2>
          <a:srgbClr val="C0D8E6"/>
        </a:accent2>
        <a:accent3>
          <a:srgbClr val="FFFFFF"/>
        </a:accent3>
        <a:accent4>
          <a:srgbClr val="003B71"/>
        </a:accent4>
        <a:accent5>
          <a:srgbClr val="AFBECA"/>
        </a:accent5>
        <a:accent6>
          <a:srgbClr val="AEC4D0"/>
        </a:accent6>
        <a:hlink>
          <a:srgbClr val="6EA5C4"/>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4B6557DF76044BA5DDB349A11CCC13" ma:contentTypeVersion="0" ma:contentTypeDescription="Create a new document." ma:contentTypeScope="" ma:versionID="1ea2ba3ad550a6ad0834cb23f1f97434">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FF7E68-6A61-4F22-82F7-864FEB2E57A1}"/>
</file>

<file path=customXml/itemProps2.xml><?xml version="1.0" encoding="utf-8"?>
<ds:datastoreItem xmlns:ds="http://schemas.openxmlformats.org/officeDocument/2006/customXml" ds:itemID="{01B32CC5-8FEB-41D4-B51D-3EB19FB9FFE3}"/>
</file>

<file path=customXml/itemProps3.xml><?xml version="1.0" encoding="utf-8"?>
<ds:datastoreItem xmlns:ds="http://schemas.openxmlformats.org/officeDocument/2006/customXml" ds:itemID="{1350D355-8B0D-4513-82B6-8F2FD0F05BC6}"/>
</file>

<file path=docProps/app.xml><?xml version="1.0" encoding="utf-8"?>
<Properties xmlns="http://schemas.openxmlformats.org/officeDocument/2006/extended-properties" xmlns:vt="http://schemas.openxmlformats.org/officeDocument/2006/docPropsVTypes">
  <Template/>
  <TotalTime>30723</TotalTime>
  <Words>9273</Words>
  <Application>Microsoft Office PowerPoint</Application>
  <PresentationFormat>Widescreen</PresentationFormat>
  <Paragraphs>2408</Paragraphs>
  <Slides>111</Slides>
  <Notes>40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0</vt:i4>
      </vt:variant>
      <vt:variant>
        <vt:lpstr>Slide Titles</vt:lpstr>
      </vt:variant>
      <vt:variant>
        <vt:i4>111</vt:i4>
      </vt:variant>
    </vt:vector>
  </HeadingPairs>
  <TitlesOfParts>
    <vt:vector size="122" baseType="lpstr">
      <vt:lpstr>굴림</vt:lpstr>
      <vt:lpstr>HY견고딕</vt:lpstr>
      <vt:lpstr>맑은 고딕</vt:lpstr>
      <vt:lpstr>Arial</vt:lpstr>
      <vt:lpstr>Calibri</vt:lpstr>
      <vt:lpstr>Cambria Math</vt:lpstr>
      <vt:lpstr>Courier New</vt:lpstr>
      <vt:lpstr>Times New Roman</vt:lpstr>
      <vt:lpstr>Wingdings</vt:lpstr>
      <vt:lpstr>기본 디자인</vt:lpstr>
      <vt:lpstr>2_Knowledgeworks Temlate</vt:lpstr>
      <vt:lpstr>PowerPoint Presentation</vt:lpstr>
      <vt:lpstr>18MEO113T – Design of Experiments </vt:lpstr>
      <vt:lpstr>Unit 3 </vt:lpstr>
      <vt:lpstr>Introduction</vt:lpstr>
      <vt:lpstr>Introduction</vt:lpstr>
      <vt:lpstr>Taguchi Method is quite different:</vt:lpstr>
      <vt:lpstr>Taguchi Method is quite different:</vt:lpstr>
      <vt:lpstr>Taguchi Method is quite different:</vt:lpstr>
      <vt:lpstr>Background of the Taguchi Method</vt:lpstr>
      <vt:lpstr>Taguchi Terminology</vt:lpstr>
      <vt:lpstr>Taguchi Terminology</vt:lpstr>
      <vt:lpstr>Taguchi Terminology</vt:lpstr>
      <vt:lpstr>Control or Noise Factor (Example)</vt:lpstr>
      <vt:lpstr>Background of the Taguchi Method</vt:lpstr>
      <vt:lpstr>Background of the Taguchi Method</vt:lpstr>
      <vt:lpstr>What is robust design?</vt:lpstr>
      <vt:lpstr>What is robust design?</vt:lpstr>
      <vt:lpstr>What is robust design?</vt:lpstr>
      <vt:lpstr>What is robust design?</vt:lpstr>
      <vt:lpstr>What is robust design?</vt:lpstr>
      <vt:lpstr>What is robust design?</vt:lpstr>
      <vt:lpstr>What is robust design?</vt:lpstr>
      <vt:lpstr>What is robust design?</vt:lpstr>
      <vt:lpstr>Background of the Taguchi Method</vt:lpstr>
      <vt:lpstr>The Taguchi Quality/ Quadratic Loss Function (QLF)</vt:lpstr>
      <vt:lpstr>The Taguchi Quality/Quadratic Loss Function (QLF)</vt:lpstr>
      <vt:lpstr>The Taguchi Quality Loss Function (QLF)</vt:lpstr>
      <vt:lpstr>The Taguchi Quality Loss Function (QLF)</vt:lpstr>
      <vt:lpstr>The Taguchi Quality Loss Function (QLF)</vt:lpstr>
      <vt:lpstr>Quality Evaluations</vt:lpstr>
      <vt:lpstr>Quality Evaluations</vt:lpstr>
      <vt:lpstr>Quality Evaluations</vt:lpstr>
      <vt:lpstr>Quality Evaluations</vt:lpstr>
      <vt:lpstr>Quality Evaluations</vt:lpstr>
      <vt:lpstr>Quality Evaluations</vt:lpstr>
      <vt:lpstr>Quality Evaluations</vt:lpstr>
      <vt:lpstr>Quality Evaluations</vt:lpstr>
      <vt:lpstr>Quality Evaluations (S/N Ratio) </vt:lpstr>
      <vt:lpstr>Quality Evaluations (S/N Ratio) </vt:lpstr>
      <vt:lpstr>Quality Evaluations (S/N Ratio) </vt:lpstr>
      <vt:lpstr>Signal-to-Noise Ratio</vt:lpstr>
      <vt:lpstr>Signal-to-Noise Ratio</vt:lpstr>
      <vt:lpstr>Signal-to-Noise Ratio</vt:lpstr>
      <vt:lpstr>Signal-to-Noise Ratio</vt:lpstr>
      <vt:lpstr>Signal-to-Noise Ratio</vt:lpstr>
      <vt:lpstr>S/N Ratio</vt:lpstr>
      <vt:lpstr>Taguchi Analysis (Example)</vt:lpstr>
      <vt:lpstr>Quality Evaluations</vt:lpstr>
      <vt:lpstr>Tolerance Design and Tolerancing</vt:lpstr>
      <vt:lpstr>Tolerance Design and Tolerancing</vt:lpstr>
      <vt:lpstr>Tolerance Design and Tolerancing</vt:lpstr>
      <vt:lpstr>Example (Quality Loss Function)</vt:lpstr>
      <vt:lpstr>Example (Quality Loss Function)</vt:lpstr>
      <vt:lpstr>8-Steps in Taguchi Methodology</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Taguchi Analysis (Example)</vt:lpstr>
      <vt:lpstr>PowerPoint Presentation</vt:lpstr>
      <vt:lpstr>Taguchi Analysis (Example)</vt:lpstr>
      <vt:lpstr>Taguchi Analysis (Example)</vt:lpstr>
      <vt:lpstr>Taguchi Analysis (Example)</vt:lpstr>
      <vt:lpstr>Taguchi Analysis (Example)</vt:lpstr>
      <vt:lpstr>Taguchi Analysis (Orthogonal Array)</vt:lpstr>
      <vt:lpstr>Taguchi Analysis (Orthogonal Array)</vt:lpstr>
      <vt:lpstr>Taguchi Analysis (Orthogonal Array)</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Taguchi Analysis (Example Problem)</vt:lpstr>
      <vt:lpstr>Application of Optimization Techniques</vt:lpstr>
      <vt:lpstr>https://support.minitab.com/en-us/minitab/18/help-and-how-to/modeling-statistics/doe/supporting-topics/taguchi-designs/taguchi-designs/</vt:lpstr>
    </vt:vector>
  </TitlesOfParts>
  <Company>knowledgeworks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KRISS 프로젝트 착수보고</dc:title>
  <dc:creator>조승철</dc:creator>
  <cp:lastModifiedBy>Murali Subramaniyam  102252</cp:lastModifiedBy>
  <cp:revision>1374</cp:revision>
  <cp:lastPrinted>2023-03-31T15:58:40Z</cp:lastPrinted>
  <dcterms:created xsi:type="dcterms:W3CDTF">2009-01-23T07:32:02Z</dcterms:created>
  <dcterms:modified xsi:type="dcterms:W3CDTF">2023-06-21T02:52:22Z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0x010100F94B6557DF76044BA5DDB349A11CCC13</vt:lpwstr>
  </property>
</Properties>
</file>